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65" r:id="rId5"/>
    <p:sldId id="267" r:id="rId6"/>
    <p:sldId id="257" r:id="rId7"/>
    <p:sldId id="268" r:id="rId8"/>
    <p:sldId id="263" r:id="rId9"/>
    <p:sldId id="269" r:id="rId10"/>
    <p:sldId id="270" r:id="rId11"/>
    <p:sldId id="258" r:id="rId12"/>
    <p:sldId id="259" r:id="rId13"/>
    <p:sldId id="260" r:id="rId14"/>
    <p:sldId id="271" r:id="rId15"/>
    <p:sldId id="272" r:id="rId16"/>
    <p:sldId id="274" r:id="rId17"/>
    <p:sldId id="273" r:id="rId18"/>
    <p:sldId id="275" r:id="rId19"/>
    <p:sldId id="26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CB7DC5-46FF-4B83-A4D7-0B47C87DD686}" v="501" dt="2022-12-21T21:39:47.2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7" d="100"/>
          <a:sy n="107" d="100"/>
        </p:scale>
        <p:origin x="138"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12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12/22/2022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9046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12/22/2022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86590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12/22/2022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55243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12/22/2022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5823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12/22/2022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70625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12/22/2022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314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12/22/2022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1389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12/22/2022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97531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12/22/2022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2265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12/22/2022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32552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12/22/2022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4035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lIns="109728" tIns="109728" rIns="109728" bIns="91440" anchor="b"/>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lIns="109728" tIns="109728" rIns="109728" bIns="91440" anchor="ctr"/>
          <a:lstStyle>
            <a:lvl1pPr algn="r">
              <a:defRPr sz="900" spc="100">
                <a:solidFill>
                  <a:srgbClr val="FFFFFF"/>
                </a:solidFill>
              </a:defRPr>
            </a:lvl1pPr>
          </a:lstStyle>
          <a:p>
            <a:fld id="{62D6E202-B606-4609-B914-27C9371A1F6D}" type="datetime1">
              <a:rPr lang="en-US" smtClean="0"/>
              <a:t>12/22/2022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lIns="109728" tIns="109728" rIns="109728" bIns="91440" anchor="ctr"/>
          <a:lstStyle>
            <a:lvl1pPr algn="l">
              <a:defRPr sz="900" cap="none" spc="100"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lIns="109728" tIns="109728" rIns="109728" bIns="91440" anchor="ctr"/>
          <a:lstStyle>
            <a:lvl1pPr algn="l">
              <a:defRPr sz="900" spc="1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48554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b="0" kern="1200" spc="5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spc="5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spc="5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spc="5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spc="5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Rakshitgupta9/OS_Project"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pp.diagrams.net/"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ET | Cloud Centre of Excellence (CCoE) | Ready to use Remote Workforce  Collaboration Platform">
            <a:extLst>
              <a:ext uri="{FF2B5EF4-FFF2-40B4-BE49-F238E27FC236}">
                <a16:creationId xmlns:a16="http://schemas.microsoft.com/office/drawing/2014/main" id="{0EC9B984-F9A7-0C7E-45F0-CD9AEF98E3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327" y="328579"/>
            <a:ext cx="7727345" cy="27246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CAEDF1B-6003-CF3D-9F23-0B9F36CCF2FE}"/>
              </a:ext>
            </a:extLst>
          </p:cNvPr>
          <p:cNvSpPr txBox="1"/>
          <p:nvPr/>
        </p:nvSpPr>
        <p:spPr>
          <a:xfrm>
            <a:off x="4930589" y="3295415"/>
            <a:ext cx="2224100" cy="923330"/>
          </a:xfrm>
          <a:prstGeom prst="rect">
            <a:avLst/>
          </a:prstGeom>
          <a:noFill/>
          <a:ln>
            <a:solidFill>
              <a:schemeClr val="tx1"/>
            </a:solidFill>
          </a:ln>
        </p:spPr>
        <p:txBody>
          <a:bodyPr wrap="square">
            <a:spAutoFit/>
          </a:bodyPr>
          <a:lstStyle/>
          <a:p>
            <a:pPr algn="ctr"/>
            <a:r>
              <a:rPr lang="en-US" dirty="0"/>
              <a:t>OS -MINI PROJECT</a:t>
            </a:r>
          </a:p>
          <a:p>
            <a:pPr algn="ctr"/>
            <a:r>
              <a:rPr lang="en-US" dirty="0"/>
              <a:t>GROUP - 1</a:t>
            </a:r>
            <a:br>
              <a:rPr lang="en-US" dirty="0"/>
            </a:br>
            <a:endParaRPr lang="en-IN" dirty="0"/>
          </a:p>
        </p:txBody>
      </p:sp>
      <p:sp>
        <p:nvSpPr>
          <p:cNvPr id="4" name="TextBox 3">
            <a:extLst>
              <a:ext uri="{FF2B5EF4-FFF2-40B4-BE49-F238E27FC236}">
                <a16:creationId xmlns:a16="http://schemas.microsoft.com/office/drawing/2014/main" id="{0FEFC35B-689B-AD63-8FBE-7C6CC1D45421}"/>
              </a:ext>
            </a:extLst>
          </p:cNvPr>
          <p:cNvSpPr txBox="1"/>
          <p:nvPr/>
        </p:nvSpPr>
        <p:spPr>
          <a:xfrm>
            <a:off x="3590488" y="4362275"/>
            <a:ext cx="4261607" cy="1508105"/>
          </a:xfrm>
          <a:prstGeom prst="rect">
            <a:avLst/>
          </a:prstGeom>
          <a:noFill/>
        </p:spPr>
        <p:txBody>
          <a:bodyPr wrap="square" rtlCol="0">
            <a:spAutoFit/>
          </a:bodyPr>
          <a:lstStyle/>
          <a:p>
            <a:pPr algn="ctr"/>
            <a:r>
              <a:rPr lang="en-IN" sz="2000" b="1" u="sng" dirty="0"/>
              <a:t>GROUP MEMBERS</a:t>
            </a:r>
          </a:p>
          <a:p>
            <a:pPr marL="342900" indent="-342900">
              <a:buAutoNum type="arabicPeriod"/>
            </a:pPr>
            <a:r>
              <a:rPr lang="en-IN" dirty="0"/>
              <a:t>AYUSHMAAN SINGH JAMWAL</a:t>
            </a:r>
          </a:p>
          <a:p>
            <a:pPr marL="342900" indent="-342900">
              <a:buAutoNum type="arabicPeriod"/>
            </a:pPr>
            <a:r>
              <a:rPr lang="en-IN" dirty="0"/>
              <a:t>RAKSHIT GUPTA</a:t>
            </a:r>
          </a:p>
          <a:p>
            <a:pPr marL="342900" indent="-342900">
              <a:buAutoNum type="arabicPeriod"/>
            </a:pPr>
            <a:r>
              <a:rPr lang="en-IN" dirty="0"/>
              <a:t>SIA</a:t>
            </a:r>
          </a:p>
          <a:p>
            <a:pPr marL="342900" indent="-342900">
              <a:buAutoNum type="arabicPeriod"/>
            </a:pPr>
            <a:r>
              <a:rPr lang="en-IN" dirty="0"/>
              <a:t>SASHAKT</a:t>
            </a:r>
          </a:p>
        </p:txBody>
      </p:sp>
    </p:spTree>
    <p:extLst>
      <p:ext uri="{BB962C8B-B14F-4D97-AF65-F5344CB8AC3E}">
        <p14:creationId xmlns:p14="http://schemas.microsoft.com/office/powerpoint/2010/main" val="111534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8C9D-6D48-EABE-E32C-5783475F439E}"/>
              </a:ext>
            </a:extLst>
          </p:cNvPr>
          <p:cNvSpPr>
            <a:spLocks noGrp="1"/>
          </p:cNvSpPr>
          <p:nvPr>
            <p:ph type="title"/>
          </p:nvPr>
        </p:nvSpPr>
        <p:spPr/>
        <p:txBody>
          <a:bodyPr/>
          <a:lstStyle/>
          <a:p>
            <a:r>
              <a:rPr lang="en-US" dirty="0"/>
              <a:t>Sign-Up</a:t>
            </a:r>
          </a:p>
        </p:txBody>
      </p:sp>
      <p:sp>
        <p:nvSpPr>
          <p:cNvPr id="3" name="Content Placeholder 2">
            <a:extLst>
              <a:ext uri="{FF2B5EF4-FFF2-40B4-BE49-F238E27FC236}">
                <a16:creationId xmlns:a16="http://schemas.microsoft.com/office/drawing/2014/main" id="{B2FDB939-9F1B-ECEB-7939-23061C67B474}"/>
              </a:ext>
            </a:extLst>
          </p:cNvPr>
          <p:cNvSpPr>
            <a:spLocks noGrp="1"/>
          </p:cNvSpPr>
          <p:nvPr>
            <p:ph idx="1"/>
          </p:nvPr>
        </p:nvSpPr>
        <p:spPr/>
        <p:txBody>
          <a:bodyPr lIns="109728" tIns="109728" rIns="109728" bIns="91440" anchor="t"/>
          <a:lstStyle/>
          <a:p>
            <a:r>
              <a:rPr lang="en-US" dirty="0"/>
              <a:t>1. The program will ask for the details of the student like username , password, email-id, mobile-number, date of birth and  place of birth.</a:t>
            </a:r>
          </a:p>
          <a:p>
            <a:r>
              <a:rPr lang="en-US" dirty="0"/>
              <a:t>2. If all the details given by the student is correct.</a:t>
            </a:r>
          </a:p>
          <a:p>
            <a:r>
              <a:rPr lang="en-US" dirty="0"/>
              <a:t>3. Then all these details are inserted in "user_database.csv".</a:t>
            </a:r>
          </a:p>
          <a:p>
            <a:r>
              <a:rPr lang="en-US" dirty="0"/>
              <a:t>4. After this you will be directed to the index page.</a:t>
            </a:r>
          </a:p>
        </p:txBody>
      </p:sp>
      <p:sp>
        <p:nvSpPr>
          <p:cNvPr id="4" name="TextBox 3">
            <a:extLst>
              <a:ext uri="{FF2B5EF4-FFF2-40B4-BE49-F238E27FC236}">
                <a16:creationId xmlns:a16="http://schemas.microsoft.com/office/drawing/2014/main" id="{51256521-D90A-1D43-8BC7-499EA3690703}"/>
              </a:ext>
            </a:extLst>
          </p:cNvPr>
          <p:cNvSpPr txBox="1"/>
          <p:nvPr/>
        </p:nvSpPr>
        <p:spPr>
          <a:xfrm>
            <a:off x="4141694" y="5227732"/>
            <a:ext cx="1515036" cy="369332"/>
          </a:xfrm>
          <a:prstGeom prst="rect">
            <a:avLst/>
          </a:prstGeom>
          <a:solidFill>
            <a:schemeClr val="accent3">
              <a:lumMod val="60000"/>
              <a:lumOff val="40000"/>
            </a:schemeClr>
          </a:solidFill>
          <a:ln>
            <a:solidFill>
              <a:schemeClr val="tx1"/>
            </a:solidFill>
          </a:ln>
        </p:spPr>
        <p:txBody>
          <a:bodyPr wrap="square" rtlCol="0">
            <a:spAutoFit/>
          </a:bodyPr>
          <a:lstStyle/>
          <a:p>
            <a:pPr algn="ctr"/>
            <a:r>
              <a:rPr lang="en-US" dirty="0"/>
              <a:t>Details</a:t>
            </a:r>
          </a:p>
        </p:txBody>
      </p:sp>
      <p:pic>
        <p:nvPicPr>
          <p:cNvPr id="6" name="Picture 5" descr="Shape&#10;&#10;Description automatically generated with medium confidence">
            <a:extLst>
              <a:ext uri="{FF2B5EF4-FFF2-40B4-BE49-F238E27FC236}">
                <a16:creationId xmlns:a16="http://schemas.microsoft.com/office/drawing/2014/main" id="{3499114A-DC5A-4201-CEC4-1BB19A7C2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7165" y="4530929"/>
            <a:ext cx="1515037" cy="1746749"/>
          </a:xfrm>
          <a:prstGeom prst="rect">
            <a:avLst/>
          </a:prstGeom>
        </p:spPr>
      </p:pic>
      <p:pic>
        <p:nvPicPr>
          <p:cNvPr id="7" name="Picture 6" descr="Text, chat or text message&#10;&#10;Description automatically generated">
            <a:extLst>
              <a:ext uri="{FF2B5EF4-FFF2-40B4-BE49-F238E27FC236}">
                <a16:creationId xmlns:a16="http://schemas.microsoft.com/office/drawing/2014/main" id="{5360BC8F-A3A3-9811-7325-BB4EF2535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5680" y="389512"/>
            <a:ext cx="929750" cy="2620205"/>
          </a:xfrm>
          <a:prstGeom prst="rect">
            <a:avLst/>
          </a:prstGeom>
        </p:spPr>
      </p:pic>
    </p:spTree>
    <p:extLst>
      <p:ext uri="{BB962C8B-B14F-4D97-AF65-F5344CB8AC3E}">
        <p14:creationId xmlns:p14="http://schemas.microsoft.com/office/powerpoint/2010/main" val="37203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000"/>
                                        <p:tgtEl>
                                          <p:spTgt spid="3">
                                            <p:txEl>
                                              <p:pRg st="1" end="1"/>
                                            </p:txEl>
                                          </p:spTgt>
                                        </p:tgtEl>
                                      </p:cBhvr>
                                    </p:animEffect>
                                    <p:anim calcmode="lin" valueType="num">
                                      <p:cBhvr>
                                        <p:cTn id="2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1000"/>
                                        <p:tgtEl>
                                          <p:spTgt spid="3">
                                            <p:txEl>
                                              <p:pRg st="2" end="2"/>
                                            </p:txEl>
                                          </p:spTgt>
                                        </p:tgtEl>
                                      </p:cBhvr>
                                    </p:animEffect>
                                    <p:anim calcmode="lin" valueType="num">
                                      <p:cBhvr>
                                        <p:cTn id="3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1000"/>
                                        <p:tgtEl>
                                          <p:spTgt spid="3">
                                            <p:txEl>
                                              <p:pRg st="3" end="3"/>
                                            </p:txEl>
                                          </p:spTgt>
                                        </p:tgtEl>
                                      </p:cBhvr>
                                    </p:animEffect>
                                    <p:anim calcmode="lin" valueType="num">
                                      <p:cBhvr>
                                        <p:cTn id="4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500" fill="hold"/>
                                        <p:tgtEl>
                                          <p:spTgt spid="4"/>
                                        </p:tgtEl>
                                        <p:attrNameLst>
                                          <p:attrName>ppt_x</p:attrName>
                                        </p:attrNameLst>
                                      </p:cBhvr>
                                      <p:tavLst>
                                        <p:tav tm="0">
                                          <p:val>
                                            <p:strVal val="#ppt_x"/>
                                          </p:val>
                                        </p:tav>
                                        <p:tav tm="100000">
                                          <p:val>
                                            <p:strVal val="#ppt_x"/>
                                          </p:val>
                                        </p:tav>
                                      </p:tavLst>
                                    </p:anim>
                                    <p:anim calcmode="lin" valueType="num">
                                      <p:cBhvr additive="base">
                                        <p:cTn id="47" dur="500" fill="hold"/>
                                        <p:tgtEl>
                                          <p:spTgt spid="4"/>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additive="base">
                                        <p:cTn id="50" dur="500" fill="hold"/>
                                        <p:tgtEl>
                                          <p:spTgt spid="6"/>
                                        </p:tgtEl>
                                        <p:attrNameLst>
                                          <p:attrName>ppt_x</p:attrName>
                                        </p:attrNameLst>
                                      </p:cBhvr>
                                      <p:tavLst>
                                        <p:tav tm="0">
                                          <p:val>
                                            <p:strVal val="#ppt_x"/>
                                          </p:val>
                                        </p:tav>
                                        <p:tav tm="100000">
                                          <p:val>
                                            <p:strVal val="#ppt_x"/>
                                          </p:val>
                                        </p:tav>
                                      </p:tavLst>
                                    </p:anim>
                                    <p:anim calcmode="lin" valueType="num">
                                      <p:cBhvr additive="base">
                                        <p:cTn id="5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1" nodeType="clickEffect">
                                  <p:stCondLst>
                                    <p:cond delay="0"/>
                                  </p:stCondLst>
                                  <p:childTnLst>
                                    <p:animMotion origin="layout" path="M -2.91667E-6 -3.7037E-7 L 0.27318 0.00046 " pathEditMode="relative" rAng="0" ptsTypes="AA">
                                      <p:cBhvr>
                                        <p:cTn id="55" dur="2000" fill="hold"/>
                                        <p:tgtEl>
                                          <p:spTgt spid="4"/>
                                        </p:tgtEl>
                                        <p:attrNameLst>
                                          <p:attrName>ppt_x</p:attrName>
                                          <p:attrName>ppt_y</p:attrName>
                                        </p:attrNameLst>
                                      </p:cBhvr>
                                      <p:rCtr x="13659" y="23"/>
                                    </p:animMotion>
                                  </p:childTnLst>
                                  <p:subTnLst>
                                    <p:set>
                                      <p:cBhvr override="childStyle">
                                        <p:cTn dur="1" fill="hold" display="0" masterRel="sameClick" afterEffect="1">
                                          <p:stCondLst>
                                            <p:cond evt="end" delay="0">
                                              <p:tn val="54"/>
                                            </p:cond>
                                          </p:stCondLst>
                                        </p:cTn>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P spid="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BBA37-925A-D308-4446-54D0D5B12A55}"/>
              </a:ext>
            </a:extLst>
          </p:cNvPr>
          <p:cNvSpPr>
            <a:spLocks noGrp="1"/>
          </p:cNvSpPr>
          <p:nvPr>
            <p:ph type="title"/>
          </p:nvPr>
        </p:nvSpPr>
        <p:spPr/>
        <p:txBody>
          <a:bodyPr/>
          <a:lstStyle/>
          <a:p>
            <a:r>
              <a:rPr lang="en-US" dirty="0"/>
              <a:t>Profile Page</a:t>
            </a:r>
          </a:p>
        </p:txBody>
      </p:sp>
      <p:sp>
        <p:nvSpPr>
          <p:cNvPr id="4" name="TextBox 3">
            <a:extLst>
              <a:ext uri="{FF2B5EF4-FFF2-40B4-BE49-F238E27FC236}">
                <a16:creationId xmlns:a16="http://schemas.microsoft.com/office/drawing/2014/main" id="{3A9C5C91-7EC2-99E1-7144-F16E6E07A314}"/>
              </a:ext>
            </a:extLst>
          </p:cNvPr>
          <p:cNvSpPr txBox="1"/>
          <p:nvPr/>
        </p:nvSpPr>
        <p:spPr>
          <a:xfrm>
            <a:off x="1097280" y="1873623"/>
            <a:ext cx="10736132" cy="4247317"/>
          </a:xfrm>
          <a:prstGeom prst="rect">
            <a:avLst/>
          </a:prstGeom>
          <a:noFill/>
        </p:spPr>
        <p:txBody>
          <a:bodyPr wrap="square">
            <a:spAutoFit/>
          </a:bodyPr>
          <a:lstStyle/>
          <a:p>
            <a:pPr rtl="0">
              <a:spcBef>
                <a:spcPts val="1200"/>
              </a:spcBef>
              <a:spcAft>
                <a:spcPts val="0"/>
              </a:spcAft>
            </a:pPr>
            <a:r>
              <a:rPr lang="en-US" sz="1800" b="0" i="0" u="none" strike="noStrike" dirty="0">
                <a:solidFill>
                  <a:srgbClr val="000000"/>
                </a:solidFill>
                <a:effectLst/>
              </a:rPr>
              <a:t>In this, five message will be displayed on the user's screen to take the input from the user:</a:t>
            </a:r>
            <a:endParaRPr lang="en-US" b="0" dirty="0">
              <a:effectLst/>
            </a:endParaRPr>
          </a:p>
          <a:p>
            <a:pPr rtl="0">
              <a:spcBef>
                <a:spcPts val="0"/>
              </a:spcBef>
              <a:spcAft>
                <a:spcPts val="0"/>
              </a:spcAft>
            </a:pPr>
            <a:r>
              <a:rPr lang="en-US" sz="1800" b="0" i="0" u="none" strike="noStrike" dirty="0">
                <a:solidFill>
                  <a:srgbClr val="000000"/>
                </a:solidFill>
                <a:effectLst/>
              </a:rPr>
              <a:t>1. Name</a:t>
            </a:r>
            <a:endParaRPr lang="en-US" b="0" dirty="0">
              <a:effectLst/>
            </a:endParaRPr>
          </a:p>
          <a:p>
            <a:pPr rtl="0">
              <a:spcBef>
                <a:spcPts val="0"/>
              </a:spcBef>
              <a:spcAft>
                <a:spcPts val="0"/>
              </a:spcAft>
            </a:pPr>
            <a:r>
              <a:rPr lang="en-US" sz="1800" b="0" i="0" u="none" strike="noStrike" dirty="0">
                <a:solidFill>
                  <a:srgbClr val="000000"/>
                </a:solidFill>
                <a:effectLst/>
              </a:rPr>
              <a:t>2. E-mail</a:t>
            </a:r>
            <a:endParaRPr lang="en-US" b="0" dirty="0">
              <a:effectLst/>
            </a:endParaRPr>
          </a:p>
          <a:p>
            <a:pPr rtl="0">
              <a:spcBef>
                <a:spcPts val="0"/>
              </a:spcBef>
              <a:spcAft>
                <a:spcPts val="0"/>
              </a:spcAft>
            </a:pPr>
            <a:r>
              <a:rPr lang="en-US" sz="1800" b="0" i="0" u="none" strike="noStrike" dirty="0">
                <a:solidFill>
                  <a:srgbClr val="000000"/>
                </a:solidFill>
                <a:effectLst/>
              </a:rPr>
              <a:t>3. Mobile no.</a:t>
            </a:r>
            <a:endParaRPr lang="en-US" b="0" dirty="0">
              <a:effectLst/>
            </a:endParaRPr>
          </a:p>
          <a:p>
            <a:pPr rtl="0">
              <a:spcBef>
                <a:spcPts val="0"/>
              </a:spcBef>
              <a:spcAft>
                <a:spcPts val="0"/>
              </a:spcAft>
            </a:pPr>
            <a:r>
              <a:rPr lang="en-US" sz="1800" b="0" i="0" u="none" strike="noStrike" dirty="0">
                <a:solidFill>
                  <a:srgbClr val="000000"/>
                </a:solidFill>
                <a:effectLst/>
              </a:rPr>
              <a:t>4.DOB</a:t>
            </a:r>
            <a:endParaRPr lang="en-US" b="0" dirty="0">
              <a:effectLst/>
            </a:endParaRPr>
          </a:p>
          <a:p>
            <a:pPr rtl="0">
              <a:spcBef>
                <a:spcPts val="0"/>
              </a:spcBef>
              <a:spcAft>
                <a:spcPts val="0"/>
              </a:spcAft>
            </a:pPr>
            <a:r>
              <a:rPr lang="en-US" sz="1800" b="0" i="0" u="none" strike="noStrike" dirty="0">
                <a:solidFill>
                  <a:srgbClr val="000000"/>
                </a:solidFill>
                <a:effectLst/>
              </a:rPr>
              <a:t>5.Place</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rPr>
              <a:t>All the above details of the users will be printed. Then a pop-up message will be displayed on the user's screen to take the input from the user. For instance:</a:t>
            </a:r>
            <a:endParaRPr lang="en-US" b="0" dirty="0">
              <a:effectLst/>
            </a:endParaRPr>
          </a:p>
          <a:p>
            <a:pPr rtl="0">
              <a:spcBef>
                <a:spcPts val="0"/>
              </a:spcBef>
              <a:spcAft>
                <a:spcPts val="0"/>
              </a:spcAft>
            </a:pPr>
            <a:r>
              <a:rPr lang="en-US" sz="1800" b="0" i="0" u="none" strike="noStrike" dirty="0">
                <a:solidFill>
                  <a:srgbClr val="000000"/>
                </a:solidFill>
                <a:effectLst/>
              </a:rPr>
              <a:t>1.ENTER[T] TO TAKE THE TEST</a:t>
            </a:r>
            <a:endParaRPr lang="en-US" b="0" dirty="0">
              <a:effectLst/>
            </a:endParaRPr>
          </a:p>
          <a:p>
            <a:pPr rtl="0">
              <a:spcBef>
                <a:spcPts val="0"/>
              </a:spcBef>
              <a:spcAft>
                <a:spcPts val="0"/>
              </a:spcAft>
            </a:pPr>
            <a:r>
              <a:rPr lang="en-US" sz="1800" b="0" i="0" u="none" strike="noStrike" dirty="0">
                <a:solidFill>
                  <a:srgbClr val="000000"/>
                </a:solidFill>
                <a:effectLst/>
              </a:rPr>
              <a:t>2.ENTER[E] TO EDIT PROFILE</a:t>
            </a:r>
            <a:endParaRPr lang="en-US" b="0" dirty="0">
              <a:effectLst/>
            </a:endParaRPr>
          </a:p>
          <a:p>
            <a:pPr rtl="0">
              <a:spcBef>
                <a:spcPts val="0"/>
              </a:spcBef>
              <a:spcAft>
                <a:spcPts val="0"/>
              </a:spcAft>
            </a:pPr>
            <a:r>
              <a:rPr lang="en-US" sz="1800" b="0" i="0" u="none" strike="noStrike" dirty="0">
                <a:solidFill>
                  <a:srgbClr val="000000"/>
                </a:solidFill>
                <a:effectLst/>
              </a:rPr>
              <a:t>3.ENTER[L] TO LOGOUT</a:t>
            </a:r>
            <a:endParaRPr lang="en-US" b="0" dirty="0">
              <a:effectLst/>
            </a:endParaRPr>
          </a:p>
          <a:p>
            <a:pPr rtl="0">
              <a:spcBef>
                <a:spcPts val="0"/>
              </a:spcBef>
              <a:spcAft>
                <a:spcPts val="1200"/>
              </a:spcAft>
            </a:pPr>
            <a:r>
              <a:rPr lang="en-US" sz="1800" b="0" i="0" u="none" strike="noStrike" dirty="0">
                <a:solidFill>
                  <a:srgbClr val="000000"/>
                </a:solidFill>
                <a:effectLst/>
              </a:rPr>
              <a:t> If the user enters the input “T”  then he will be redirected to take test, If the user enters the input “E” then he will be redirected to edit profile page, If the user enters the input  “L” then will be redirected to logout, If the user enters any other input, then will be redirected to profile page.</a:t>
            </a:r>
            <a:endParaRPr lang="en-US" dirty="0"/>
          </a:p>
        </p:txBody>
      </p:sp>
      <p:pic>
        <p:nvPicPr>
          <p:cNvPr id="6" name="Picture 5" descr="Shape&#10;&#10;Description automatically generated with medium confidence">
            <a:extLst>
              <a:ext uri="{FF2B5EF4-FFF2-40B4-BE49-F238E27FC236}">
                <a16:creationId xmlns:a16="http://schemas.microsoft.com/office/drawing/2014/main" id="{659A08D8-82C9-2ADC-9853-396E2A7925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5677" y="322634"/>
            <a:ext cx="1195805" cy="1378693"/>
          </a:xfrm>
          <a:prstGeom prst="rect">
            <a:avLst/>
          </a:prstGeom>
        </p:spPr>
      </p:pic>
      <p:sp>
        <p:nvSpPr>
          <p:cNvPr id="7" name="TextBox 6">
            <a:extLst>
              <a:ext uri="{FF2B5EF4-FFF2-40B4-BE49-F238E27FC236}">
                <a16:creationId xmlns:a16="http://schemas.microsoft.com/office/drawing/2014/main" id="{4CE69853-EFE4-9060-33A5-9BFABF29A7E5}"/>
              </a:ext>
            </a:extLst>
          </p:cNvPr>
          <p:cNvSpPr txBox="1"/>
          <p:nvPr/>
        </p:nvSpPr>
        <p:spPr>
          <a:xfrm>
            <a:off x="7137027" y="899031"/>
            <a:ext cx="1221809" cy="369332"/>
          </a:xfrm>
          <a:prstGeom prst="rect">
            <a:avLst/>
          </a:prstGeom>
          <a:solidFill>
            <a:schemeClr val="accent1">
              <a:lumMod val="60000"/>
              <a:lumOff val="40000"/>
            </a:schemeClr>
          </a:solidFill>
          <a:ln>
            <a:solidFill>
              <a:schemeClr val="tx1"/>
            </a:solidFill>
          </a:ln>
        </p:spPr>
        <p:txBody>
          <a:bodyPr wrap="none" rtlCol="0">
            <a:spAutoFit/>
          </a:bodyPr>
          <a:lstStyle/>
          <a:p>
            <a:r>
              <a:rPr lang="en-US" dirty="0"/>
              <a:t>User Detail</a:t>
            </a:r>
          </a:p>
        </p:txBody>
      </p:sp>
      <p:pic>
        <p:nvPicPr>
          <p:cNvPr id="5" name="Picture 4" descr="Graphical user interface, application&#10;&#10;Description automatically generated">
            <a:extLst>
              <a:ext uri="{FF2B5EF4-FFF2-40B4-BE49-F238E27FC236}">
                <a16:creationId xmlns:a16="http://schemas.microsoft.com/office/drawing/2014/main" id="{6379CBCB-0167-0086-2A32-AD3947543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0776" y="2071164"/>
            <a:ext cx="3181795" cy="1357836"/>
          </a:xfrm>
          <a:prstGeom prst="rect">
            <a:avLst/>
          </a:prstGeom>
        </p:spPr>
      </p:pic>
    </p:spTree>
    <p:extLst>
      <p:ext uri="{BB962C8B-B14F-4D97-AF65-F5344CB8AC3E}">
        <p14:creationId xmlns:p14="http://schemas.microsoft.com/office/powerpoint/2010/main" val="277004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additive="base">
                                        <p:cTn id="16"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 calcmode="lin" valueType="num">
                                      <p:cBhvr additive="base">
                                        <p:cTn id="20"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
                                            <p:txEl>
                                              <p:pRg st="1" end="1"/>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 calcmode="lin" valueType="num">
                                      <p:cBhvr additive="base">
                                        <p:cTn id="2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 calcmode="lin" valueType="num">
                                      <p:cBhvr additive="base">
                                        <p:cTn id="32"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
                                            <p:txEl>
                                              <p:pRg st="4" end="4"/>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4">
                                            <p:txEl>
                                              <p:pRg st="5" end="5"/>
                                            </p:txEl>
                                          </p:spTgt>
                                        </p:tgtEl>
                                        <p:attrNameLst>
                                          <p:attrName>style.visibility</p:attrName>
                                        </p:attrNameLst>
                                      </p:cBhvr>
                                      <p:to>
                                        <p:strVal val="visible"/>
                                      </p:to>
                                    </p:set>
                                    <p:anim calcmode="lin" valueType="num">
                                      <p:cBhvr additive="base">
                                        <p:cTn id="36"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 calcmode="lin" valueType="num">
                                      <p:cBhvr additive="base">
                                        <p:cTn id="40"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4">
                                            <p:txEl>
                                              <p:pRg st="7" end="7"/>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4">
                                            <p:txEl>
                                              <p:pRg st="8" end="8"/>
                                            </p:txEl>
                                          </p:spTgt>
                                        </p:tgtEl>
                                        <p:attrNameLst>
                                          <p:attrName>style.visibility</p:attrName>
                                        </p:attrNameLst>
                                      </p:cBhvr>
                                      <p:to>
                                        <p:strVal val="visible"/>
                                      </p:to>
                                    </p:set>
                                    <p:anim calcmode="lin" valueType="num">
                                      <p:cBhvr additive="base">
                                        <p:cTn id="44"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4">
                                            <p:txEl>
                                              <p:pRg st="9" end="9"/>
                                            </p:txEl>
                                          </p:spTgt>
                                        </p:tgtEl>
                                        <p:attrNameLst>
                                          <p:attrName>style.visibility</p:attrName>
                                        </p:attrNameLst>
                                      </p:cBhvr>
                                      <p:to>
                                        <p:strVal val="visible"/>
                                      </p:to>
                                    </p:set>
                                    <p:anim calcmode="lin" valueType="num">
                                      <p:cBhvr additive="base">
                                        <p:cTn id="48"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4">
                                            <p:txEl>
                                              <p:pRg st="9" end="9"/>
                                            </p:txEl>
                                          </p:spTgt>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 calcmode="lin" valueType="num">
                                      <p:cBhvr additive="base">
                                        <p:cTn id="52"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4">
                                            <p:txEl>
                                              <p:pRg st="11" end="11"/>
                                            </p:txEl>
                                          </p:spTgt>
                                        </p:tgtEl>
                                        <p:attrNameLst>
                                          <p:attrName>style.visibility</p:attrName>
                                        </p:attrNameLst>
                                      </p:cBhvr>
                                      <p:to>
                                        <p:strVal val="visible"/>
                                      </p:to>
                                    </p:set>
                                    <p:anim calcmode="lin" valueType="num">
                                      <p:cBhvr additive="base">
                                        <p:cTn id="56"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randombar(horizontal)">
                                      <p:cBhvr>
                                        <p:cTn id="62" dur="500"/>
                                        <p:tgtEl>
                                          <p:spTgt spid="6"/>
                                        </p:tgtEl>
                                      </p:cBhvr>
                                    </p:animEffect>
                                  </p:childTnLst>
                                </p:cTn>
                              </p:par>
                            </p:childTnLst>
                          </p:cTn>
                        </p:par>
                        <p:par>
                          <p:cTn id="63" fill="hold">
                            <p:stCondLst>
                              <p:cond delay="500"/>
                            </p:stCondLst>
                            <p:childTnLst>
                              <p:par>
                                <p:cTn id="64" presetID="14" presetClass="entr" presetSubtype="1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randombar(horizontal)">
                                      <p:cBhvr>
                                        <p:cTn id="66" dur="500"/>
                                        <p:tgtEl>
                                          <p:spTgt spid="7"/>
                                        </p:tgtEl>
                                      </p:cBhvr>
                                    </p:animEffect>
                                  </p:childTnLst>
                                </p:cTn>
                              </p:par>
                              <p:par>
                                <p:cTn id="67" presetID="42" presetClass="path" presetSubtype="0" accel="50000" decel="50000" fill="hold" grpId="1" nodeType="withEffect">
                                  <p:stCondLst>
                                    <p:cond delay="0"/>
                                  </p:stCondLst>
                                  <p:childTnLst>
                                    <p:animMotion origin="layout" path="M 3.33333E-6 -3.7037E-7 L 0.20937 0.00556 " pathEditMode="relative" rAng="0" ptsTypes="AA">
                                      <p:cBhvr>
                                        <p:cTn id="68" dur="2000" fill="hold"/>
                                        <p:tgtEl>
                                          <p:spTgt spid="7"/>
                                        </p:tgtEl>
                                        <p:attrNameLst>
                                          <p:attrName>ppt_x</p:attrName>
                                          <p:attrName>ppt_y</p:attrName>
                                        </p:attrNameLst>
                                      </p:cBhvr>
                                      <p:rCtr x="10469"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61FB-3788-5CF2-FBD1-5C7233C13F37}"/>
              </a:ext>
            </a:extLst>
          </p:cNvPr>
          <p:cNvSpPr>
            <a:spLocks noGrp="1"/>
          </p:cNvSpPr>
          <p:nvPr>
            <p:ph type="title"/>
          </p:nvPr>
        </p:nvSpPr>
        <p:spPr/>
        <p:txBody>
          <a:bodyPr/>
          <a:lstStyle/>
          <a:p>
            <a:pPr rtl="0">
              <a:spcBef>
                <a:spcPts val="0"/>
              </a:spcBef>
              <a:spcAft>
                <a:spcPts val="0"/>
              </a:spcAft>
            </a:pPr>
            <a:r>
              <a:rPr lang="en-US" dirty="0"/>
              <a:t>Test Screen</a:t>
            </a:r>
          </a:p>
        </p:txBody>
      </p:sp>
      <p:sp>
        <p:nvSpPr>
          <p:cNvPr id="4" name="TextBox 3">
            <a:extLst>
              <a:ext uri="{FF2B5EF4-FFF2-40B4-BE49-F238E27FC236}">
                <a16:creationId xmlns:a16="http://schemas.microsoft.com/office/drawing/2014/main" id="{A23B59EE-1D4C-9764-67E3-B72C5F72D0B3}"/>
              </a:ext>
            </a:extLst>
          </p:cNvPr>
          <p:cNvSpPr txBox="1"/>
          <p:nvPr/>
        </p:nvSpPr>
        <p:spPr>
          <a:xfrm>
            <a:off x="1097280" y="2147117"/>
            <a:ext cx="10386508" cy="2585323"/>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rPr>
              <a:t>In the test screen, some instructions will be displayed on the user's screen before starting the test. After this, the user will be asked whether he wants to proceed further to take the test or not. If the input enters “Y” as the input, then the user will be redirected to the test screen to take the test. And if the user enters “N” as the input then the user will be redirected to the profile page. </a:t>
            </a:r>
            <a:endParaRPr lang="en-US" b="0" dirty="0">
              <a:effectLst/>
            </a:endParaRPr>
          </a:p>
          <a:p>
            <a:pPr rtl="0">
              <a:spcBef>
                <a:spcPts val="0"/>
              </a:spcBef>
              <a:spcAft>
                <a:spcPts val="0"/>
              </a:spcAft>
            </a:pPr>
            <a:r>
              <a:rPr lang="en-US" b="0" dirty="0">
                <a:effectLst/>
              </a:rPr>
              <a:t> </a:t>
            </a:r>
          </a:p>
          <a:p>
            <a:pPr rtl="0">
              <a:spcBef>
                <a:spcPts val="0"/>
              </a:spcBef>
              <a:spcAft>
                <a:spcPts val="0"/>
              </a:spcAft>
            </a:pPr>
            <a:r>
              <a:rPr lang="en-US" sz="1800" b="0" i="0" u="none" strike="noStrike" dirty="0">
                <a:solidFill>
                  <a:srgbClr val="000000"/>
                </a:solidFill>
                <a:effectLst/>
              </a:rPr>
              <a:t>If the user enters anything else other than yes or no, then a pop-up will appear on the user’s screen with a message “Invalid Input”.</a:t>
            </a:r>
            <a:endParaRPr lang="en-US" b="0" dirty="0">
              <a:effectLst/>
            </a:endParaRPr>
          </a:p>
          <a:p>
            <a:br>
              <a:rPr lang="en-US" dirty="0"/>
            </a:br>
            <a:endParaRPr lang="en-US" dirty="0"/>
          </a:p>
        </p:txBody>
      </p:sp>
      <p:sp>
        <p:nvSpPr>
          <p:cNvPr id="5" name="Rectangle 4">
            <a:extLst>
              <a:ext uri="{FF2B5EF4-FFF2-40B4-BE49-F238E27FC236}">
                <a16:creationId xmlns:a16="http://schemas.microsoft.com/office/drawing/2014/main" id="{28FB8D87-7873-3068-E141-91FA10A47E49}"/>
              </a:ext>
            </a:extLst>
          </p:cNvPr>
          <p:cNvSpPr/>
          <p:nvPr/>
        </p:nvSpPr>
        <p:spPr>
          <a:xfrm>
            <a:off x="6660776" y="4132729"/>
            <a:ext cx="1864659" cy="1990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INSTRUCTIONS</a:t>
            </a:r>
          </a:p>
        </p:txBody>
      </p:sp>
      <p:pic>
        <p:nvPicPr>
          <p:cNvPr id="6" name="Picture 5" descr="A picture containing application&#10;&#10;Description automatically generated">
            <a:extLst>
              <a:ext uri="{FF2B5EF4-FFF2-40B4-BE49-F238E27FC236}">
                <a16:creationId xmlns:a16="http://schemas.microsoft.com/office/drawing/2014/main" id="{741CEBC6-0B6A-864F-42B6-E477B24AD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1299" y="0"/>
            <a:ext cx="2084107" cy="1921384"/>
          </a:xfrm>
          <a:prstGeom prst="rect">
            <a:avLst/>
          </a:prstGeom>
        </p:spPr>
      </p:pic>
    </p:spTree>
    <p:extLst>
      <p:ext uri="{BB962C8B-B14F-4D97-AF65-F5344CB8AC3E}">
        <p14:creationId xmlns:p14="http://schemas.microsoft.com/office/powerpoint/2010/main" val="26004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627B-4025-EADC-1C06-51DF27836EFA}"/>
              </a:ext>
            </a:extLst>
          </p:cNvPr>
          <p:cNvSpPr>
            <a:spLocks noGrp="1"/>
          </p:cNvSpPr>
          <p:nvPr>
            <p:ph type="title"/>
          </p:nvPr>
        </p:nvSpPr>
        <p:spPr/>
        <p:txBody>
          <a:bodyPr/>
          <a:lstStyle/>
          <a:p>
            <a:r>
              <a:rPr lang="en-US" dirty="0"/>
              <a:t>Test</a:t>
            </a:r>
          </a:p>
        </p:txBody>
      </p:sp>
      <p:sp>
        <p:nvSpPr>
          <p:cNvPr id="4" name="TextBox 3">
            <a:extLst>
              <a:ext uri="{FF2B5EF4-FFF2-40B4-BE49-F238E27FC236}">
                <a16:creationId xmlns:a16="http://schemas.microsoft.com/office/drawing/2014/main" id="{103B370F-C835-3F97-FAF5-82CC01005763}"/>
              </a:ext>
            </a:extLst>
          </p:cNvPr>
          <p:cNvSpPr txBox="1"/>
          <p:nvPr/>
        </p:nvSpPr>
        <p:spPr>
          <a:xfrm>
            <a:off x="1097280" y="2115671"/>
            <a:ext cx="10058400" cy="1774994"/>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rPr>
              <a:t>In this online test platform, the user will be given 10 questions. Each question has a time limit of 30 seconds. If the user failed to attempt the question in the given time, then he will be directly transferred to another question and the user won’t be able to attempt that question that the user missed. And the above 10 questions will be randomly picked from a set of 20 questions provided in the question bank.</a:t>
            </a:r>
            <a:endParaRPr lang="en-US" b="0" dirty="0">
              <a:effectLst/>
            </a:endParaRPr>
          </a:p>
          <a:p>
            <a:br>
              <a:rPr lang="en-US" dirty="0"/>
            </a:br>
            <a:endParaRPr lang="en-US" dirty="0"/>
          </a:p>
        </p:txBody>
      </p:sp>
      <p:pic>
        <p:nvPicPr>
          <p:cNvPr id="6" name="Picture 5" descr="Shape, rectangle&#10;&#10;Description automatically generated">
            <a:extLst>
              <a:ext uri="{FF2B5EF4-FFF2-40B4-BE49-F238E27FC236}">
                <a16:creationId xmlns:a16="http://schemas.microsoft.com/office/drawing/2014/main" id="{5A0AD022-A265-639D-3E0C-242F3E4C6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731" y="3614535"/>
            <a:ext cx="2479844" cy="2479844"/>
          </a:xfrm>
          <a:prstGeom prst="rect">
            <a:avLst/>
          </a:prstGeom>
        </p:spPr>
      </p:pic>
      <p:sp>
        <p:nvSpPr>
          <p:cNvPr id="7" name="TextBox 6">
            <a:extLst>
              <a:ext uri="{FF2B5EF4-FFF2-40B4-BE49-F238E27FC236}">
                <a16:creationId xmlns:a16="http://schemas.microsoft.com/office/drawing/2014/main" id="{5376C7F4-0FB4-97A8-2A38-8C2111DB0542}"/>
              </a:ext>
            </a:extLst>
          </p:cNvPr>
          <p:cNvSpPr txBox="1"/>
          <p:nvPr/>
        </p:nvSpPr>
        <p:spPr>
          <a:xfrm>
            <a:off x="2423841" y="4770006"/>
            <a:ext cx="1111624" cy="646331"/>
          </a:xfrm>
          <a:prstGeom prst="rect">
            <a:avLst/>
          </a:prstGeom>
          <a:solidFill>
            <a:schemeClr val="accent5">
              <a:lumMod val="60000"/>
              <a:lumOff val="40000"/>
            </a:schemeClr>
          </a:solidFill>
          <a:ln>
            <a:solidFill>
              <a:schemeClr val="tx1"/>
            </a:solidFill>
          </a:ln>
        </p:spPr>
        <p:txBody>
          <a:bodyPr wrap="square" rtlCol="0">
            <a:spAutoFit/>
          </a:bodyPr>
          <a:lstStyle/>
          <a:p>
            <a:pPr algn="ctr"/>
            <a:r>
              <a:rPr lang="en-US" dirty="0"/>
              <a:t>Questions</a:t>
            </a:r>
          </a:p>
          <a:p>
            <a:pPr algn="ctr"/>
            <a:r>
              <a:rPr lang="en-US" dirty="0"/>
              <a:t>Bank</a:t>
            </a:r>
          </a:p>
        </p:txBody>
      </p:sp>
      <p:sp>
        <p:nvSpPr>
          <p:cNvPr id="8" name="TextBox 7">
            <a:extLst>
              <a:ext uri="{FF2B5EF4-FFF2-40B4-BE49-F238E27FC236}">
                <a16:creationId xmlns:a16="http://schemas.microsoft.com/office/drawing/2014/main" id="{3CEB4F35-DFE7-E7FE-C8E3-75C39A0E438A}"/>
              </a:ext>
            </a:extLst>
          </p:cNvPr>
          <p:cNvSpPr txBox="1"/>
          <p:nvPr/>
        </p:nvSpPr>
        <p:spPr>
          <a:xfrm>
            <a:off x="2423841" y="4854457"/>
            <a:ext cx="1111624" cy="369332"/>
          </a:xfrm>
          <a:prstGeom prst="rect">
            <a:avLst/>
          </a:prstGeom>
          <a:solidFill>
            <a:schemeClr val="accent1">
              <a:lumMod val="60000"/>
              <a:lumOff val="40000"/>
            </a:schemeClr>
          </a:solidFill>
          <a:ln>
            <a:solidFill>
              <a:schemeClr val="accent3">
                <a:lumMod val="60000"/>
                <a:lumOff val="40000"/>
              </a:schemeClr>
            </a:solidFill>
          </a:ln>
        </p:spPr>
        <p:txBody>
          <a:bodyPr wrap="square" rtlCol="0">
            <a:spAutoFit/>
          </a:bodyPr>
          <a:lstStyle/>
          <a:p>
            <a:r>
              <a:rPr lang="en-US" dirty="0"/>
              <a:t>Questions</a:t>
            </a:r>
          </a:p>
        </p:txBody>
      </p:sp>
      <mc:AlternateContent xmlns:mc="http://schemas.openxmlformats.org/markup-compatibility/2006">
        <mc:Choice xmlns:am3d="http://schemas.microsoft.com/office/drawing/2017/model3d" Requires="am3d">
          <p:graphicFrame>
            <p:nvGraphicFramePr>
              <p:cNvPr id="9" name="3D Model 8" descr="Group">
                <a:extLst>
                  <a:ext uri="{FF2B5EF4-FFF2-40B4-BE49-F238E27FC236}">
                    <a16:creationId xmlns:a16="http://schemas.microsoft.com/office/drawing/2014/main" id="{DA5446E1-F875-3287-A676-565782269911}"/>
                  </a:ext>
                </a:extLst>
              </p:cNvPr>
              <p:cNvGraphicFramePr>
                <a:graphicFrameLocks noChangeAspect="1"/>
              </p:cNvGraphicFramePr>
              <p:nvPr>
                <p:extLst>
                  <p:ext uri="{D42A27DB-BD31-4B8C-83A1-F6EECF244321}">
                    <p14:modId xmlns:p14="http://schemas.microsoft.com/office/powerpoint/2010/main" val="1737070725"/>
                  </p:ext>
                </p:extLst>
              </p:nvPr>
            </p:nvGraphicFramePr>
            <p:xfrm>
              <a:off x="7212772" y="3419490"/>
              <a:ext cx="3661007" cy="2995368"/>
            </p:xfrm>
            <a:graphic>
              <a:graphicData uri="http://schemas.microsoft.com/office/drawing/2017/model3d">
                <am3d:model3d r:embed="rId3">
                  <am3d:spPr>
                    <a:xfrm>
                      <a:off x="0" y="0"/>
                      <a:ext cx="3661007" cy="2995368"/>
                    </a:xfrm>
                    <a:prstGeom prst="rect">
                      <a:avLst/>
                    </a:prstGeom>
                  </am3d:spPr>
                  <am3d:camera>
                    <am3d:pos x="0" y="0" z="67562836"/>
                    <am3d:up dx="0" dy="36000000" dz="0"/>
                    <am3d:lookAt x="0" y="0" z="0"/>
                    <am3d:perspective fov="2700000"/>
                  </am3d:camera>
                  <am3d:trans>
                    <am3d:meterPerModelUnit n="117406" d="1000000"/>
                    <am3d:preTrans dx="0" dy="-4526626" dz="0"/>
                    <am3d:scale>
                      <am3d:sx n="1000000" d="1000000"/>
                      <am3d:sy n="1000000" d="1000000"/>
                      <am3d:sz n="1000000" d="1000000"/>
                    </am3d:scale>
                    <am3d:rot ax="2334208" ay="2147382" az="1515875"/>
                    <am3d:postTrans dx="0" dy="0" dz="0"/>
                  </am3d:trans>
                  <am3d:raster rName="Office3DRenderer" rVer="16.0.8326">
                    <am3d:blip r:embed="rId4"/>
                  </am3d:raster>
                  <am3d:objViewport viewportSz="53155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Group">
                <a:extLst>
                  <a:ext uri="{FF2B5EF4-FFF2-40B4-BE49-F238E27FC236}">
                    <a16:creationId xmlns:a16="http://schemas.microsoft.com/office/drawing/2014/main" id="{DA5446E1-F875-3287-A676-565782269911}"/>
                  </a:ext>
                </a:extLst>
              </p:cNvPr>
              <p:cNvPicPr>
                <a:picLocks noGrp="1" noRot="1" noChangeAspect="1" noMove="1" noResize="1" noEditPoints="1" noAdjustHandles="1" noChangeArrowheads="1" noChangeShapeType="1" noCrop="1"/>
              </p:cNvPicPr>
              <p:nvPr/>
            </p:nvPicPr>
            <p:blipFill>
              <a:blip r:embed="rId4"/>
              <a:stretch>
                <a:fillRect/>
              </a:stretch>
            </p:blipFill>
            <p:spPr>
              <a:xfrm>
                <a:off x="7212772" y="3419490"/>
                <a:ext cx="3661007" cy="2995368"/>
              </a:xfrm>
              <a:prstGeom prst="rect">
                <a:avLst/>
              </a:prstGeom>
            </p:spPr>
          </p:pic>
        </mc:Fallback>
      </mc:AlternateContent>
    </p:spTree>
    <p:extLst>
      <p:ext uri="{BB962C8B-B14F-4D97-AF65-F5344CB8AC3E}">
        <p14:creationId xmlns:p14="http://schemas.microsoft.com/office/powerpoint/2010/main" val="228163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par>
                                <p:cTn id="19" presetID="14"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par>
                                <p:cTn id="22" presetID="16" presetClass="entr" presetSubtype="21"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par>
                                <p:cTn id="30" presetID="42" presetClass="path" presetSubtype="0" accel="50000" decel="50000" fill="hold" grpId="1" nodeType="withEffect">
                                  <p:stCondLst>
                                    <p:cond delay="0"/>
                                  </p:stCondLst>
                                  <p:childTnLst>
                                    <p:animMotion origin="layout" path="M -1.04167E-6 -2.22222E-6 L 0.4806 0.00394 " pathEditMode="relative" rAng="0" ptsTypes="AA">
                                      <p:cBhvr>
                                        <p:cTn id="31" dur="2000" fill="hold"/>
                                        <p:tgtEl>
                                          <p:spTgt spid="8"/>
                                        </p:tgtEl>
                                        <p:attrNameLst>
                                          <p:attrName>ppt_x</p:attrName>
                                          <p:attrName>ppt_y</p:attrName>
                                        </p:attrNameLst>
                                      </p:cBhvr>
                                      <p:rCtr x="24023" y="185"/>
                                    </p:animMotion>
                                  </p:childTnLst>
                                </p:cTn>
                              </p:par>
                            </p:childTnLst>
                          </p:cTn>
                        </p:par>
                        <p:par>
                          <p:cTn id="32" fill="hold">
                            <p:stCondLst>
                              <p:cond delay="2000"/>
                            </p:stCondLst>
                            <p:childTnLst>
                              <p:par>
                                <p:cTn id="33" presetID="39" presetClass="emph" presetSubtype="2" fill="hold" nodeType="afterEffect">
                                  <p:stCondLst>
                                    <p:cond delay="0"/>
                                  </p:stCondLst>
                                  <p:childTnLst>
                                    <p:anim calcmode="lin" valueType="num">
                                      <p:cBhvr additive="sum">
                                        <p:cTn id="34" dur="2000" fill="hold"/>
                                        <p:tgtEl>
                                          <p:spTgt spid="9"/>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35" dur="2000" fill="hold"/>
                                        <p:tgtEl>
                                          <p:spTgt spid="9"/>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36" dur="2000" fill="hold"/>
                                        <p:tgtEl>
                                          <p:spTgt spid="9"/>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37" dur="2000" fill="hold"/>
                                        <p:tgtEl>
                                          <p:spTgt spid="9"/>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38" dur="2000" fill="hold"/>
                                        <p:tgtEl>
                                          <p:spTgt spid="9"/>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animBg="1"/>
      <p:bldP spid="8" grpId="0" animBg="1"/>
      <p:bldP spid="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932C9-BDDA-BBB4-A990-24A12DA84560}"/>
              </a:ext>
            </a:extLst>
          </p:cNvPr>
          <p:cNvSpPr>
            <a:spLocks noGrp="1"/>
          </p:cNvSpPr>
          <p:nvPr>
            <p:ph type="title"/>
          </p:nvPr>
        </p:nvSpPr>
        <p:spPr/>
        <p:txBody>
          <a:bodyPr/>
          <a:lstStyle/>
          <a:p>
            <a:r>
              <a:rPr lang="en-US" dirty="0"/>
              <a:t>Test Result</a:t>
            </a:r>
          </a:p>
        </p:txBody>
      </p:sp>
      <p:sp>
        <p:nvSpPr>
          <p:cNvPr id="4" name="TextBox 3">
            <a:extLst>
              <a:ext uri="{FF2B5EF4-FFF2-40B4-BE49-F238E27FC236}">
                <a16:creationId xmlns:a16="http://schemas.microsoft.com/office/drawing/2014/main" id="{09827B7B-10BA-89EC-D0F8-EDD8146D9698}"/>
              </a:ext>
            </a:extLst>
          </p:cNvPr>
          <p:cNvSpPr txBox="1"/>
          <p:nvPr/>
        </p:nvSpPr>
        <p:spPr>
          <a:xfrm>
            <a:off x="1097280" y="2062115"/>
            <a:ext cx="10413402" cy="3293209"/>
          </a:xfrm>
          <a:prstGeom prst="rect">
            <a:avLst/>
          </a:prstGeom>
          <a:noFill/>
        </p:spPr>
        <p:txBody>
          <a:bodyPr wrap="square">
            <a:spAutoFit/>
          </a:bodyPr>
          <a:lstStyle/>
          <a:p>
            <a:pPr rtl="0">
              <a:spcBef>
                <a:spcPts val="1200"/>
              </a:spcBef>
              <a:spcAft>
                <a:spcPts val="0"/>
              </a:spcAft>
            </a:pPr>
            <a:r>
              <a:rPr lang="en-US" sz="1800" b="0" i="0" u="none" strike="noStrike" dirty="0">
                <a:solidFill>
                  <a:srgbClr val="000000"/>
                </a:solidFill>
                <a:effectLst/>
              </a:rPr>
              <a:t>1.In this, “RESULT” and “TOTAL SCORE” messages will be displayed on the user's screen.</a:t>
            </a:r>
            <a:endParaRPr lang="en-US" b="0" dirty="0">
              <a:effectLst/>
            </a:endParaRPr>
          </a:p>
          <a:p>
            <a:pPr rtl="0">
              <a:spcBef>
                <a:spcPts val="0"/>
              </a:spcBef>
              <a:spcAft>
                <a:spcPts val="0"/>
              </a:spcAft>
            </a:pPr>
            <a:r>
              <a:rPr lang="en-US" sz="1800" b="0" i="0" u="none" strike="noStrike" dirty="0">
                <a:solidFill>
                  <a:srgbClr val="000000"/>
                </a:solidFill>
                <a:effectLst/>
              </a:rPr>
              <a:t>2.Then a pop-up message will be displayed on the user's screen to take the input from the user,</a:t>
            </a:r>
            <a:endParaRPr lang="en-US" b="0" dirty="0">
              <a:effectLst/>
            </a:endParaRPr>
          </a:p>
          <a:p>
            <a:pPr indent="127000" rtl="0">
              <a:spcBef>
                <a:spcPts val="0"/>
              </a:spcBef>
              <a:spcAft>
                <a:spcPts val="0"/>
              </a:spcAft>
            </a:pPr>
            <a:r>
              <a:rPr lang="en-US" sz="1800" b="0" i="0" u="none" strike="noStrike" dirty="0">
                <a:solidFill>
                  <a:srgbClr val="000000"/>
                </a:solidFill>
                <a:effectLst/>
              </a:rPr>
              <a:t>For instance, if the user enter the input :</a:t>
            </a:r>
            <a:endParaRPr lang="en-US" b="0" dirty="0">
              <a:effectLst/>
            </a:endParaRPr>
          </a:p>
          <a:p>
            <a:pPr indent="127000" rtl="0">
              <a:spcBef>
                <a:spcPts val="0"/>
              </a:spcBef>
              <a:spcAft>
                <a:spcPts val="0"/>
              </a:spcAft>
            </a:pPr>
            <a:r>
              <a:rPr lang="en-US" sz="1800" b="0" i="0" u="none" strike="noStrike" dirty="0">
                <a:solidFill>
                  <a:srgbClr val="000000"/>
                </a:solidFill>
                <a:effectLst/>
              </a:rPr>
              <a:t>1. ENTER[Y] to retake the test</a:t>
            </a:r>
            <a:endParaRPr lang="en-US" b="0" dirty="0">
              <a:effectLst/>
            </a:endParaRPr>
          </a:p>
          <a:p>
            <a:pPr indent="127000" rtl="0">
              <a:spcBef>
                <a:spcPts val="0"/>
              </a:spcBef>
              <a:spcAft>
                <a:spcPts val="0"/>
              </a:spcAft>
            </a:pPr>
            <a:r>
              <a:rPr lang="en-US" sz="1800" b="0" i="0" u="none" strike="noStrike" dirty="0">
                <a:solidFill>
                  <a:srgbClr val="000000"/>
                </a:solidFill>
                <a:effectLst/>
              </a:rPr>
              <a:t>2. ENTER[P] to go to profile page</a:t>
            </a:r>
            <a:endParaRPr lang="en-US" b="0" dirty="0">
              <a:effectLst/>
            </a:endParaRPr>
          </a:p>
          <a:p>
            <a:pPr indent="127000" rtl="0">
              <a:spcBef>
                <a:spcPts val="0"/>
              </a:spcBef>
              <a:spcAft>
                <a:spcPts val="0"/>
              </a:spcAft>
            </a:pPr>
            <a:r>
              <a:rPr lang="en-US" sz="1800" b="0" i="0" u="none" strike="noStrike" dirty="0">
                <a:solidFill>
                  <a:srgbClr val="000000"/>
                </a:solidFill>
                <a:effectLst/>
              </a:rPr>
              <a:t>3. ENTER[V] to view the test</a:t>
            </a:r>
            <a:endParaRPr lang="en-US" b="0" dirty="0">
              <a:effectLst/>
            </a:endParaRPr>
          </a:p>
          <a:p>
            <a:pPr rtl="0">
              <a:spcBef>
                <a:spcPts val="0"/>
              </a:spcBef>
              <a:spcAft>
                <a:spcPts val="1200"/>
              </a:spcAft>
            </a:pPr>
            <a:r>
              <a:rPr lang="en-US" sz="1800" b="0" i="0" u="none" strike="noStrike" dirty="0">
                <a:solidFill>
                  <a:srgbClr val="000000"/>
                </a:solidFill>
                <a:effectLst/>
              </a:rPr>
              <a:t>3.If the user enters the input “Y”  then he will be redirected to retake test, If the user enters the input “p”  then will be redirected to profile page, If the user enters the input  “V” then will be redirected to  view the test, If the user enters any other input, then “INVALID OPTION ” will be displayed.</a:t>
            </a:r>
            <a:endParaRPr lang="en-US" b="0" dirty="0">
              <a:effectLst/>
            </a:endParaRPr>
          </a:p>
          <a:p>
            <a:br>
              <a:rPr lang="en-US" dirty="0"/>
            </a:br>
            <a:endParaRPr lang="en-US" dirty="0"/>
          </a:p>
        </p:txBody>
      </p:sp>
      <p:pic>
        <p:nvPicPr>
          <p:cNvPr id="6" name="Picture 5" descr="Codes on papers">
            <a:extLst>
              <a:ext uri="{FF2B5EF4-FFF2-40B4-BE49-F238E27FC236}">
                <a16:creationId xmlns:a16="http://schemas.microsoft.com/office/drawing/2014/main" id="{B39EAF81-7269-2958-F7E1-2E67904D2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4546" y="286602"/>
            <a:ext cx="2176136" cy="1450757"/>
          </a:xfrm>
          <a:prstGeom prst="rect">
            <a:avLst/>
          </a:prstGeom>
        </p:spPr>
      </p:pic>
    </p:spTree>
    <p:extLst>
      <p:ext uri="{BB962C8B-B14F-4D97-AF65-F5344CB8AC3E}">
        <p14:creationId xmlns:p14="http://schemas.microsoft.com/office/powerpoint/2010/main" val="389959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01902-D4A8-97AB-AC37-928A97858C8D}"/>
              </a:ext>
            </a:extLst>
          </p:cNvPr>
          <p:cNvSpPr>
            <a:spLocks noGrp="1"/>
          </p:cNvSpPr>
          <p:nvPr>
            <p:ph type="title"/>
          </p:nvPr>
        </p:nvSpPr>
        <p:spPr/>
        <p:txBody>
          <a:bodyPr/>
          <a:lstStyle/>
          <a:p>
            <a:r>
              <a:rPr lang="en-US" dirty="0"/>
              <a:t>View Test</a:t>
            </a:r>
          </a:p>
        </p:txBody>
      </p:sp>
      <p:sp>
        <p:nvSpPr>
          <p:cNvPr id="4" name="TextBox 3">
            <a:extLst>
              <a:ext uri="{FF2B5EF4-FFF2-40B4-BE49-F238E27FC236}">
                <a16:creationId xmlns:a16="http://schemas.microsoft.com/office/drawing/2014/main" id="{B9364F0B-E275-B0FF-3573-01CC85D757A2}"/>
              </a:ext>
            </a:extLst>
          </p:cNvPr>
          <p:cNvSpPr txBox="1"/>
          <p:nvPr/>
        </p:nvSpPr>
        <p:spPr>
          <a:xfrm>
            <a:off x="1097280" y="2413337"/>
            <a:ext cx="10058400" cy="1477328"/>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rPr>
              <a:t>In view test, the user will be able to evaluate the test. The question as well as the option selected by the user will be displayed on the screen along with the correct answer. By viewing the test, the user will be able to evaluate his marks as well as the topics in which the user is lacking.</a:t>
            </a:r>
            <a:endParaRPr lang="en-US" b="0" dirty="0">
              <a:effectLst/>
            </a:endParaRPr>
          </a:p>
          <a:p>
            <a:br>
              <a:rPr lang="en-US" dirty="0"/>
            </a:br>
            <a:endParaRPr lang="en-US" dirty="0"/>
          </a:p>
        </p:txBody>
      </p:sp>
    </p:spTree>
    <p:extLst>
      <p:ext uri="{BB962C8B-B14F-4D97-AF65-F5344CB8AC3E}">
        <p14:creationId xmlns:p14="http://schemas.microsoft.com/office/powerpoint/2010/main" val="1327410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E0FE66-2228-3141-51D7-4419336B5876}"/>
              </a:ext>
            </a:extLst>
          </p:cNvPr>
          <p:cNvSpPr txBox="1"/>
          <p:nvPr/>
        </p:nvSpPr>
        <p:spPr>
          <a:xfrm>
            <a:off x="4743867" y="1721703"/>
            <a:ext cx="2704266" cy="830997"/>
          </a:xfrm>
          <a:prstGeom prst="rect">
            <a:avLst/>
          </a:prstGeom>
          <a:noFill/>
        </p:spPr>
        <p:txBody>
          <a:bodyPr wrap="none" rtlCol="0">
            <a:spAutoFit/>
          </a:bodyPr>
          <a:lstStyle/>
          <a:p>
            <a:r>
              <a:rPr lang="en-IN" sz="4800" dirty="0"/>
              <a:t>Thank You</a:t>
            </a:r>
          </a:p>
        </p:txBody>
      </p:sp>
      <p:sp>
        <p:nvSpPr>
          <p:cNvPr id="4" name="TextBox 3">
            <a:extLst>
              <a:ext uri="{FF2B5EF4-FFF2-40B4-BE49-F238E27FC236}">
                <a16:creationId xmlns:a16="http://schemas.microsoft.com/office/drawing/2014/main" id="{619514E6-4321-9A07-92D1-B532EB6A1349}"/>
              </a:ext>
            </a:extLst>
          </p:cNvPr>
          <p:cNvSpPr txBox="1"/>
          <p:nvPr/>
        </p:nvSpPr>
        <p:spPr>
          <a:xfrm>
            <a:off x="4743867" y="3429000"/>
            <a:ext cx="2704266" cy="369332"/>
          </a:xfrm>
          <a:prstGeom prst="rect">
            <a:avLst/>
          </a:prstGeom>
          <a:noFill/>
        </p:spPr>
        <p:txBody>
          <a:bodyPr wrap="square">
            <a:spAutoFit/>
          </a:bodyPr>
          <a:lstStyle/>
          <a:p>
            <a:pPr algn="ctr"/>
            <a:r>
              <a:rPr lang="en-IN" dirty="0" err="1">
                <a:hlinkClick r:id="rId2"/>
              </a:rPr>
              <a:t>Github</a:t>
            </a:r>
            <a:endParaRPr lang="en-IN" dirty="0"/>
          </a:p>
        </p:txBody>
      </p:sp>
      <p:pic>
        <p:nvPicPr>
          <p:cNvPr id="5" name="Picture 4" descr="Icon&#10;&#10;Description automatically generated">
            <a:extLst>
              <a:ext uri="{FF2B5EF4-FFF2-40B4-BE49-F238E27FC236}">
                <a16:creationId xmlns:a16="http://schemas.microsoft.com/office/drawing/2014/main" id="{3A4D5A71-6C7B-8BC4-C3BA-024374B896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06" y="2703205"/>
            <a:ext cx="1820922" cy="1820922"/>
          </a:xfrm>
          <a:prstGeom prst="rect">
            <a:avLst/>
          </a:prstGeom>
        </p:spPr>
      </p:pic>
    </p:spTree>
    <p:extLst>
      <p:ext uri="{BB962C8B-B14F-4D97-AF65-F5344CB8AC3E}">
        <p14:creationId xmlns:p14="http://schemas.microsoft.com/office/powerpoint/2010/main" val="320525281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5"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anim calcmode="lin" valueType="num">
                                      <p:cBhvr>
                                        <p:cTn id="12" dur="2000" fill="hold"/>
                                        <p:tgtEl>
                                          <p:spTgt spid="5"/>
                                        </p:tgtEl>
                                        <p:attrNameLst>
                                          <p:attrName>ppt_w</p:attrName>
                                        </p:attrNameLst>
                                      </p:cBhvr>
                                      <p:tavLst>
                                        <p:tav tm="0" fmla="#ppt_w*sin(2.5*pi*$)">
                                          <p:val>
                                            <p:fltVal val="0"/>
                                          </p:val>
                                        </p:tav>
                                        <p:tav tm="100000">
                                          <p:val>
                                            <p:fltVal val="1"/>
                                          </p:val>
                                        </p:tav>
                                      </p:tavLst>
                                    </p:anim>
                                    <p:anim calcmode="lin" valueType="num">
                                      <p:cBhvr>
                                        <p:cTn id="13" dur="2000" fill="hold"/>
                                        <p:tgtEl>
                                          <p:spTgt spid="5"/>
                                        </p:tgtEl>
                                        <p:attrNameLst>
                                          <p:attrName>ppt_h</p:attrName>
                                        </p:attrNameLst>
                                      </p:cBhvr>
                                      <p:tavLst>
                                        <p:tav tm="0">
                                          <p:val>
                                            <p:strVal val="#ppt_h"/>
                                          </p:val>
                                        </p:tav>
                                        <p:tav tm="100000">
                                          <p:val>
                                            <p:strVal val="#ppt_h"/>
                                          </p:val>
                                        </p:tav>
                                      </p:tavLst>
                                    </p:anim>
                                  </p:childTnLst>
                                </p:cTn>
                              </p:par>
                              <p:par>
                                <p:cTn id="14" presetID="26" presetClass="entr" presetSubtype="0" fill="hold"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wipe(down)">
                                      <p:cBhvr>
                                        <p:cTn id="16" dur="580">
                                          <p:stCondLst>
                                            <p:cond delay="0"/>
                                          </p:stCondLst>
                                        </p:cTn>
                                        <p:tgtEl>
                                          <p:spTgt spid="4">
                                            <p:txEl>
                                              <p:pRg st="0" end="0"/>
                                            </p:txEl>
                                          </p:spTgt>
                                        </p:tgtEl>
                                      </p:cBhvr>
                                    </p:animEffect>
                                    <p:anim calcmode="lin" valueType="num">
                                      <p:cBhvr>
                                        <p:cTn id="17"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22" dur="26">
                                          <p:stCondLst>
                                            <p:cond delay="650"/>
                                          </p:stCondLst>
                                        </p:cTn>
                                        <p:tgtEl>
                                          <p:spTgt spid="4">
                                            <p:txEl>
                                              <p:pRg st="0" end="0"/>
                                            </p:txEl>
                                          </p:spTgt>
                                        </p:tgtEl>
                                      </p:cBhvr>
                                      <p:to x="100000" y="60000"/>
                                    </p:animScale>
                                    <p:animScale>
                                      <p:cBhvr>
                                        <p:cTn id="23" dur="166" decel="50000">
                                          <p:stCondLst>
                                            <p:cond delay="676"/>
                                          </p:stCondLst>
                                        </p:cTn>
                                        <p:tgtEl>
                                          <p:spTgt spid="4">
                                            <p:txEl>
                                              <p:pRg st="0" end="0"/>
                                            </p:txEl>
                                          </p:spTgt>
                                        </p:tgtEl>
                                      </p:cBhvr>
                                      <p:to x="100000" y="100000"/>
                                    </p:animScale>
                                    <p:animScale>
                                      <p:cBhvr>
                                        <p:cTn id="24" dur="26">
                                          <p:stCondLst>
                                            <p:cond delay="1312"/>
                                          </p:stCondLst>
                                        </p:cTn>
                                        <p:tgtEl>
                                          <p:spTgt spid="4">
                                            <p:txEl>
                                              <p:pRg st="0" end="0"/>
                                            </p:txEl>
                                          </p:spTgt>
                                        </p:tgtEl>
                                      </p:cBhvr>
                                      <p:to x="100000" y="80000"/>
                                    </p:animScale>
                                    <p:animScale>
                                      <p:cBhvr>
                                        <p:cTn id="25" dur="166" decel="50000">
                                          <p:stCondLst>
                                            <p:cond delay="1338"/>
                                          </p:stCondLst>
                                        </p:cTn>
                                        <p:tgtEl>
                                          <p:spTgt spid="4">
                                            <p:txEl>
                                              <p:pRg st="0" end="0"/>
                                            </p:txEl>
                                          </p:spTgt>
                                        </p:tgtEl>
                                      </p:cBhvr>
                                      <p:to x="100000" y="100000"/>
                                    </p:animScale>
                                    <p:animScale>
                                      <p:cBhvr>
                                        <p:cTn id="26" dur="26">
                                          <p:stCondLst>
                                            <p:cond delay="1642"/>
                                          </p:stCondLst>
                                        </p:cTn>
                                        <p:tgtEl>
                                          <p:spTgt spid="4">
                                            <p:txEl>
                                              <p:pRg st="0" end="0"/>
                                            </p:txEl>
                                          </p:spTgt>
                                        </p:tgtEl>
                                      </p:cBhvr>
                                      <p:to x="100000" y="90000"/>
                                    </p:animScale>
                                    <p:animScale>
                                      <p:cBhvr>
                                        <p:cTn id="27" dur="166" decel="50000">
                                          <p:stCondLst>
                                            <p:cond delay="1668"/>
                                          </p:stCondLst>
                                        </p:cTn>
                                        <p:tgtEl>
                                          <p:spTgt spid="4">
                                            <p:txEl>
                                              <p:pRg st="0" end="0"/>
                                            </p:txEl>
                                          </p:spTgt>
                                        </p:tgtEl>
                                      </p:cBhvr>
                                      <p:to x="100000" y="100000"/>
                                    </p:animScale>
                                    <p:animScale>
                                      <p:cBhvr>
                                        <p:cTn id="28" dur="26">
                                          <p:stCondLst>
                                            <p:cond delay="1808"/>
                                          </p:stCondLst>
                                        </p:cTn>
                                        <p:tgtEl>
                                          <p:spTgt spid="4">
                                            <p:txEl>
                                              <p:pRg st="0" end="0"/>
                                            </p:txEl>
                                          </p:spTgt>
                                        </p:tgtEl>
                                      </p:cBhvr>
                                      <p:to x="100000" y="95000"/>
                                    </p:animScale>
                                    <p:animScale>
                                      <p:cBhvr>
                                        <p:cTn id="29" dur="166" decel="50000">
                                          <p:stCondLst>
                                            <p:cond delay="1834"/>
                                          </p:stCondLst>
                                        </p:cTn>
                                        <p:tgtEl>
                                          <p:spTgt spid="4">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B263C4-74D3-A1C5-61C4-95878BB685BD}"/>
              </a:ext>
            </a:extLst>
          </p:cNvPr>
          <p:cNvSpPr txBox="1"/>
          <p:nvPr/>
        </p:nvSpPr>
        <p:spPr>
          <a:xfrm>
            <a:off x="2313613" y="2931925"/>
            <a:ext cx="7564773" cy="646331"/>
          </a:xfrm>
          <a:prstGeom prst="rect">
            <a:avLst/>
          </a:prstGeom>
          <a:noFill/>
        </p:spPr>
        <p:txBody>
          <a:bodyPr wrap="square">
            <a:spAutoFit/>
          </a:bodyPr>
          <a:lstStyle/>
          <a:p>
            <a:pPr algn="ctr" rtl="0">
              <a:spcBef>
                <a:spcPts val="0"/>
              </a:spcBef>
              <a:spcAft>
                <a:spcPts val="800"/>
              </a:spcAft>
            </a:pPr>
            <a:r>
              <a:rPr lang="en-US" b="1" dirty="0">
                <a:solidFill>
                  <a:srgbClr val="000000"/>
                </a:solidFill>
                <a:latin typeface="Times New Roman" panose="02020603050405020304" pitchFamily="18" charset="0"/>
              </a:rPr>
              <a:t>“</a:t>
            </a:r>
            <a:r>
              <a:rPr lang="en-US" sz="1800" b="1" i="0" u="none" strike="noStrike" dirty="0">
                <a:solidFill>
                  <a:srgbClr val="000000"/>
                </a:solidFill>
                <a:effectLst/>
                <a:latin typeface="Times New Roman" panose="02020603050405020304" pitchFamily="18" charset="0"/>
              </a:rPr>
              <a:t>Creating a login based Online Test Platform using Linux pattern matching commands and file handling concept. ”</a:t>
            </a:r>
            <a:endParaRPr lang="en-US" b="0" dirty="0">
              <a:effectLst/>
            </a:endParaRPr>
          </a:p>
        </p:txBody>
      </p:sp>
      <p:sp>
        <p:nvSpPr>
          <p:cNvPr id="4" name="TextBox 3">
            <a:extLst>
              <a:ext uri="{FF2B5EF4-FFF2-40B4-BE49-F238E27FC236}">
                <a16:creationId xmlns:a16="http://schemas.microsoft.com/office/drawing/2014/main" id="{A5AD4CF0-9A66-26C2-3B54-9DF92FC62433}"/>
              </a:ext>
            </a:extLst>
          </p:cNvPr>
          <p:cNvSpPr txBox="1"/>
          <p:nvPr/>
        </p:nvSpPr>
        <p:spPr>
          <a:xfrm>
            <a:off x="5269696" y="1870745"/>
            <a:ext cx="1649811" cy="369332"/>
          </a:xfrm>
          <a:prstGeom prst="rect">
            <a:avLst/>
          </a:prstGeom>
          <a:noFill/>
        </p:spPr>
        <p:txBody>
          <a:bodyPr wrap="none" rtlCol="0">
            <a:spAutoFit/>
          </a:bodyPr>
          <a:lstStyle/>
          <a:p>
            <a:r>
              <a:rPr lang="en-IN" dirty="0"/>
              <a:t>PROJECT TITLE </a:t>
            </a:r>
          </a:p>
        </p:txBody>
      </p:sp>
      <mc:AlternateContent xmlns:mc="http://schemas.openxmlformats.org/markup-compatibility/2006">
        <mc:Choice xmlns:am3d="http://schemas.microsoft.com/office/drawing/2017/model3d" Requires="am3d">
          <p:graphicFrame>
            <p:nvGraphicFramePr>
              <p:cNvPr id="2" name="3D Model 1" descr="Laptop Computer">
                <a:extLst>
                  <a:ext uri="{FF2B5EF4-FFF2-40B4-BE49-F238E27FC236}">
                    <a16:creationId xmlns:a16="http://schemas.microsoft.com/office/drawing/2014/main" id="{5A85A0F9-3E4F-0A54-3088-23FA4020EDC3}"/>
                  </a:ext>
                </a:extLst>
              </p:cNvPr>
              <p:cNvGraphicFramePr>
                <a:graphicFrameLocks noChangeAspect="1"/>
              </p:cNvGraphicFramePr>
              <p:nvPr>
                <p:extLst>
                  <p:ext uri="{D42A27DB-BD31-4B8C-83A1-F6EECF244321}">
                    <p14:modId xmlns:p14="http://schemas.microsoft.com/office/powerpoint/2010/main" val="255265726"/>
                  </p:ext>
                </p:extLst>
              </p:nvPr>
            </p:nvGraphicFramePr>
            <p:xfrm>
              <a:off x="552804" y="3904821"/>
              <a:ext cx="2090591" cy="1860993"/>
            </p:xfrm>
            <a:graphic>
              <a:graphicData uri="http://schemas.microsoft.com/office/drawing/2017/model3d">
                <am3d:model3d r:embed="rId2">
                  <am3d:spPr>
                    <a:xfrm>
                      <a:off x="0" y="0"/>
                      <a:ext cx="2090591" cy="1860993"/>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752723" ay="1135998" az="247784"/>
                    <am3d:postTrans dx="0" dy="0" dz="0"/>
                  </am3d:trans>
                  <am3d:raster rName="Office3DRenderer" rVer="16.0.8326">
                    <am3d:blip r:embed="rId3"/>
                  </am3d:raster>
                  <am3d:objViewport viewportSz="24897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Laptop Computer">
                <a:extLst>
                  <a:ext uri="{FF2B5EF4-FFF2-40B4-BE49-F238E27FC236}">
                    <a16:creationId xmlns:a16="http://schemas.microsoft.com/office/drawing/2014/main" id="{5A85A0F9-3E4F-0A54-3088-23FA4020EDC3}"/>
                  </a:ext>
                </a:extLst>
              </p:cNvPr>
              <p:cNvPicPr>
                <a:picLocks noGrp="1" noRot="1" noChangeAspect="1" noMove="1" noResize="1" noEditPoints="1" noAdjustHandles="1" noChangeArrowheads="1" noChangeShapeType="1" noCrop="1"/>
              </p:cNvPicPr>
              <p:nvPr/>
            </p:nvPicPr>
            <p:blipFill>
              <a:blip r:embed="rId3"/>
              <a:stretch>
                <a:fillRect/>
              </a:stretch>
            </p:blipFill>
            <p:spPr>
              <a:xfrm>
                <a:off x="552804" y="3904821"/>
                <a:ext cx="2090591" cy="1860993"/>
              </a:xfrm>
              <a:prstGeom prst="rect">
                <a:avLst/>
              </a:prstGeom>
            </p:spPr>
          </p:pic>
        </mc:Fallback>
      </mc:AlternateContent>
    </p:spTree>
    <p:extLst>
      <p:ext uri="{BB962C8B-B14F-4D97-AF65-F5344CB8AC3E}">
        <p14:creationId xmlns:p14="http://schemas.microsoft.com/office/powerpoint/2010/main" val="384046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500"/>
                            </p:stCondLst>
                            <p:childTnLst>
                              <p:par>
                                <p:cTn id="13" presetID="39" presetClass="emph" presetSubtype="8" fill="hold" nodeType="afterEffect">
                                  <p:stCondLst>
                                    <p:cond delay="0"/>
                                  </p:stCondLst>
                                  <p:childTnLst>
                                    <p:anim calcmode="lin" valueType="num">
                                      <p:cBhvr additive="sum">
                                        <p:cTn id="14" dur="2000" fill="hold"/>
                                        <p:tgtEl>
                                          <p:spTgt spid="2"/>
                                        </p:tgtEl>
                                        <p:attrNameLst>
                                          <p:attrName>3d.object.rotation.x</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15" dur="2000" fill="hold"/>
                                        <p:tgtEl>
                                          <p:spTgt spid="2"/>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16" dur="2000" fill="hold"/>
                                        <p:tgtEl>
                                          <p:spTgt spid="2"/>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7" dur="2000" fill="hold"/>
                                        <p:tgtEl>
                                          <p:spTgt spid="2"/>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8" dur="2000" fill="hold"/>
                                        <p:tgtEl>
                                          <p:spTgt spid="2"/>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0BE3C-6549-8CD6-FA13-A7B3A6B40A5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56D6B42-F189-E80A-01E5-1E74E75D4ED3}"/>
              </a:ext>
            </a:extLst>
          </p:cNvPr>
          <p:cNvSpPr>
            <a:spLocks noGrp="1"/>
          </p:cNvSpPr>
          <p:nvPr>
            <p:ph idx="1"/>
          </p:nvPr>
        </p:nvSpPr>
        <p:spPr/>
        <p:txBody>
          <a:bodyPr lIns="109728" tIns="109728" rIns="109728" bIns="91440" anchor="t"/>
          <a:lstStyle/>
          <a:p>
            <a:r>
              <a:rPr lang="en-US" dirty="0"/>
              <a:t>These days there are a lot of online test platform which enables students to take test online. They Will typically have a user-interface, backend question bank and evaluation part. They will also support other features like predefined time per question, output reports, etc. The idea of this project is to stimulate such an online test interface using Linux Shell Scripting and commands.</a:t>
            </a:r>
          </a:p>
        </p:txBody>
      </p:sp>
      <p:pic>
        <p:nvPicPr>
          <p:cNvPr id="5" name="Picture 4" descr="Logo&#10;&#10;Description automatically generated">
            <a:extLst>
              <a:ext uri="{FF2B5EF4-FFF2-40B4-BE49-F238E27FC236}">
                <a16:creationId xmlns:a16="http://schemas.microsoft.com/office/drawing/2014/main" id="{F2C8F03F-709D-8AF6-7D5F-80C725FB3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4122" y="195708"/>
            <a:ext cx="3313436" cy="1632546"/>
          </a:xfrm>
          <a:prstGeom prst="rect">
            <a:avLst/>
          </a:prstGeom>
        </p:spPr>
      </p:pic>
    </p:spTree>
    <p:extLst>
      <p:ext uri="{BB962C8B-B14F-4D97-AF65-F5344CB8AC3E}">
        <p14:creationId xmlns:p14="http://schemas.microsoft.com/office/powerpoint/2010/main" val="409682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2.29167E-6 -3.7037E-6 L -0.36705 0.61343 " pathEditMode="relative" rAng="0" ptsTypes="AA">
                                      <p:cBhvr>
                                        <p:cTn id="10" dur="2000" fill="hold"/>
                                        <p:tgtEl>
                                          <p:spTgt spid="5"/>
                                        </p:tgtEl>
                                        <p:attrNameLst>
                                          <p:attrName>ppt_x</p:attrName>
                                          <p:attrName>ppt_y</p:attrName>
                                        </p:attrNameLst>
                                      </p:cBhvr>
                                      <p:rCtr x="-18359" y="30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Teams&#10;&#10;Description automatically generated">
            <a:extLst>
              <a:ext uri="{FF2B5EF4-FFF2-40B4-BE49-F238E27FC236}">
                <a16:creationId xmlns:a16="http://schemas.microsoft.com/office/drawing/2014/main" id="{C9E8E2A5-428A-44C3-7F5C-C16D1FE91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8761" y="67284"/>
            <a:ext cx="5831462" cy="6383995"/>
          </a:xfrm>
          <a:prstGeom prst="rect">
            <a:avLst/>
          </a:prstGeom>
        </p:spPr>
      </p:pic>
      <p:sp>
        <p:nvSpPr>
          <p:cNvPr id="6" name="TextBox 5">
            <a:extLst>
              <a:ext uri="{FF2B5EF4-FFF2-40B4-BE49-F238E27FC236}">
                <a16:creationId xmlns:a16="http://schemas.microsoft.com/office/drawing/2014/main" id="{FD688872-CB4F-2D84-28FF-D7CEA04CB094}"/>
              </a:ext>
            </a:extLst>
          </p:cNvPr>
          <p:cNvSpPr txBox="1"/>
          <p:nvPr/>
        </p:nvSpPr>
        <p:spPr>
          <a:xfrm>
            <a:off x="427591" y="6922398"/>
            <a:ext cx="2308645" cy="523220"/>
          </a:xfrm>
          <a:prstGeom prst="rect">
            <a:avLst/>
          </a:prstGeom>
          <a:noFill/>
        </p:spPr>
        <p:txBody>
          <a:bodyPr wrap="none" rtlCol="0">
            <a:spAutoFit/>
          </a:bodyPr>
          <a:lstStyle/>
          <a:p>
            <a:r>
              <a:rPr lang="en-US" sz="2800" b="1" dirty="0">
                <a:latin typeface="+mj-lt"/>
              </a:rPr>
              <a:t>FLOWCHART</a:t>
            </a:r>
            <a:endParaRPr lang="en-US" b="1" dirty="0">
              <a:latin typeface="+mj-lt"/>
            </a:endParaRPr>
          </a:p>
        </p:txBody>
      </p:sp>
      <p:sp>
        <p:nvSpPr>
          <p:cNvPr id="8" name="TextBox 7">
            <a:extLst>
              <a:ext uri="{FF2B5EF4-FFF2-40B4-BE49-F238E27FC236}">
                <a16:creationId xmlns:a16="http://schemas.microsoft.com/office/drawing/2014/main" id="{B8ACE23E-A2CD-2958-370B-989CEE0CE371}"/>
              </a:ext>
            </a:extLst>
          </p:cNvPr>
          <p:cNvSpPr txBox="1"/>
          <p:nvPr/>
        </p:nvSpPr>
        <p:spPr>
          <a:xfrm>
            <a:off x="10184934" y="2600479"/>
            <a:ext cx="1349929" cy="646331"/>
          </a:xfrm>
          <a:prstGeom prst="rect">
            <a:avLst/>
          </a:prstGeom>
          <a:noFill/>
        </p:spPr>
        <p:txBody>
          <a:bodyPr wrap="square">
            <a:spAutoFit/>
          </a:bodyPr>
          <a:lstStyle/>
          <a:p>
            <a:r>
              <a:rPr lang="en-US" dirty="0">
                <a:hlinkClick r:id="rId3"/>
              </a:rPr>
              <a:t>Flowchart Website</a:t>
            </a:r>
            <a:endParaRPr lang="en-US" dirty="0"/>
          </a:p>
        </p:txBody>
      </p:sp>
    </p:spTree>
    <p:extLst>
      <p:ext uri="{BB962C8B-B14F-4D97-AF65-F5344CB8AC3E}">
        <p14:creationId xmlns:p14="http://schemas.microsoft.com/office/powerpoint/2010/main" val="133602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76666 -0.07893 L 0.01823 -0.96782 " pathEditMode="relative" rAng="0" ptsTypes="AA">
                                      <p:cBhvr>
                                        <p:cTn id="6" dur="2000" fill="hold"/>
                                        <p:tgtEl>
                                          <p:spTgt spid="6"/>
                                        </p:tgtEl>
                                        <p:attrNameLst>
                                          <p:attrName>ppt_x</p:attrName>
                                          <p:attrName>ppt_y</p:attrName>
                                        </p:attrNameLst>
                                      </p:cBhvr>
                                      <p:rCtr x="-37422" y="-44444"/>
                                    </p:animMotion>
                                  </p:childTnLst>
                                </p:cTn>
                              </p:par>
                            </p:childTnLst>
                          </p:cTn>
                        </p:par>
                        <p:par>
                          <p:cTn id="7" fill="hold">
                            <p:stCondLst>
                              <p:cond delay="2000"/>
                            </p:stCondLst>
                            <p:childTnLst>
                              <p:par>
                                <p:cTn id="8" presetID="2" presetClass="entr" presetSubtype="4"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0BE3C-6549-8CD6-FA13-A7B3A6B40A53}"/>
              </a:ext>
            </a:extLst>
          </p:cNvPr>
          <p:cNvSpPr>
            <a:spLocks noGrp="1"/>
          </p:cNvSpPr>
          <p:nvPr>
            <p:ph type="title"/>
          </p:nvPr>
        </p:nvSpPr>
        <p:spPr/>
        <p:txBody>
          <a:bodyPr/>
          <a:lstStyle/>
          <a:p>
            <a:r>
              <a:rPr lang="en-IN" sz="4800" dirty="0"/>
              <a:t>Algorithm</a:t>
            </a:r>
          </a:p>
        </p:txBody>
      </p:sp>
      <p:sp>
        <p:nvSpPr>
          <p:cNvPr id="3" name="Content Placeholder 2">
            <a:extLst>
              <a:ext uri="{FF2B5EF4-FFF2-40B4-BE49-F238E27FC236}">
                <a16:creationId xmlns:a16="http://schemas.microsoft.com/office/drawing/2014/main" id="{856D6B42-F189-E80A-01E5-1E74E75D4ED3}"/>
              </a:ext>
            </a:extLst>
          </p:cNvPr>
          <p:cNvSpPr>
            <a:spLocks noGrp="1"/>
          </p:cNvSpPr>
          <p:nvPr>
            <p:ph idx="1"/>
          </p:nvPr>
        </p:nvSpPr>
        <p:spPr>
          <a:xfrm>
            <a:off x="1097280" y="1982366"/>
            <a:ext cx="10058400" cy="4108041"/>
          </a:xfrm>
        </p:spPr>
        <p:txBody>
          <a:bodyPr lIns="109728" tIns="109728" rIns="109728" bIns="91440" anchor="t"/>
          <a:lstStyle/>
          <a:p>
            <a:r>
              <a:rPr lang="en-IN" sz="1600" dirty="0"/>
              <a:t>The student Will be provided 3 options:-</a:t>
            </a:r>
            <a:endParaRPr lang="en-US" sz="1600" dirty="0"/>
          </a:p>
          <a:p>
            <a:r>
              <a:rPr lang="en-IN" sz="1600" dirty="0"/>
              <a:t>        1. Sign-In</a:t>
            </a:r>
            <a:endParaRPr lang="en-US" sz="1600" dirty="0"/>
          </a:p>
          <a:p>
            <a:r>
              <a:rPr lang="en-IN" sz="1600" dirty="0"/>
              <a:t>        2. Sign-Up</a:t>
            </a:r>
            <a:endParaRPr lang="en-US" sz="1600" dirty="0"/>
          </a:p>
          <a:p>
            <a:r>
              <a:rPr lang="en-IN" sz="1600" dirty="0"/>
              <a:t>        3. Exit</a:t>
            </a:r>
            <a:endParaRPr lang="en-US" sz="1600" dirty="0"/>
          </a:p>
          <a:p>
            <a:r>
              <a:rPr lang="en-IN" sz="1600" dirty="0"/>
              <a:t>  The input given by the user will be stored as argument named "</a:t>
            </a:r>
            <a:r>
              <a:rPr lang="en-IN" sz="1600" dirty="0" err="1"/>
              <a:t>input_user_index</a:t>
            </a:r>
            <a:r>
              <a:rPr lang="en-IN" sz="1600" dirty="0"/>
              <a:t>"</a:t>
            </a:r>
            <a:endParaRPr lang="en-US" sz="1600" dirty="0"/>
          </a:p>
          <a:p>
            <a:r>
              <a:rPr lang="en-IN" sz="1600" dirty="0"/>
              <a:t> If "$</a:t>
            </a:r>
            <a:r>
              <a:rPr lang="en-IN" sz="1600" dirty="0" err="1"/>
              <a:t>input_user_index</a:t>
            </a:r>
            <a:r>
              <a:rPr lang="en-IN" sz="1600" dirty="0"/>
              <a:t> == 1", then the user will be directed to the sign_in_page.sh</a:t>
            </a:r>
            <a:endParaRPr lang="en-US" sz="1600" dirty="0"/>
          </a:p>
          <a:p>
            <a:r>
              <a:rPr lang="en-IN" sz="1600" dirty="0"/>
              <a:t>   The user will be asked to enter the email-id and </a:t>
            </a:r>
            <a:r>
              <a:rPr lang="en-IN" sz="1600" dirty="0" err="1"/>
              <a:t>password.These</a:t>
            </a:r>
            <a:r>
              <a:rPr lang="en-IN" sz="1600" dirty="0"/>
              <a:t> details will be stored in argument             "</a:t>
            </a:r>
            <a:r>
              <a:rPr lang="en-IN" sz="1600" dirty="0" err="1"/>
              <a:t>sign_in_email</a:t>
            </a:r>
            <a:r>
              <a:rPr lang="en-IN" sz="1600" dirty="0"/>
              <a:t>" and "</a:t>
            </a:r>
            <a:r>
              <a:rPr lang="en-IN" sz="1600" dirty="0" err="1"/>
              <a:t>sign_in_password</a:t>
            </a:r>
            <a:r>
              <a:rPr lang="en-IN" sz="1600" dirty="0"/>
              <a:t>". </a:t>
            </a:r>
            <a:endParaRPr lang="en-US" sz="1600" dirty="0"/>
          </a:p>
          <a:p>
            <a:r>
              <a:rPr lang="en-IN" sz="1600" dirty="0"/>
              <a:t>      If "${</a:t>
            </a:r>
            <a:r>
              <a:rPr lang="en-IN" sz="1600" dirty="0" err="1"/>
              <a:t>email_id_field</a:t>
            </a:r>
            <a:r>
              <a:rPr lang="en-IN" sz="1600" dirty="0"/>
              <a:t>[</a:t>
            </a:r>
            <a:r>
              <a:rPr lang="en-IN" sz="1600" dirty="0" err="1"/>
              <a:t>i</a:t>
            </a:r>
            <a:r>
              <a:rPr lang="en-IN" sz="1600" dirty="0"/>
              <a:t>]} == $</a:t>
            </a:r>
            <a:r>
              <a:rPr lang="en-IN" sz="1600" dirty="0" err="1"/>
              <a:t>sign_in_email</a:t>
            </a:r>
            <a:r>
              <a:rPr lang="en-IN" sz="1600" dirty="0"/>
              <a:t>   ${</a:t>
            </a:r>
            <a:r>
              <a:rPr lang="en-IN" sz="1600" dirty="0" err="1"/>
              <a:t>password_field</a:t>
            </a:r>
            <a:r>
              <a:rPr lang="en-IN" sz="1600" dirty="0"/>
              <a:t>[</a:t>
            </a:r>
            <a:r>
              <a:rPr lang="en-IN" sz="1600" dirty="0" err="1"/>
              <a:t>i</a:t>
            </a:r>
            <a:r>
              <a:rPr lang="en-IN" sz="1600" dirty="0"/>
              <a:t>]}  == $</a:t>
            </a:r>
            <a:r>
              <a:rPr lang="en-IN" sz="1600" dirty="0" err="1"/>
              <a:t>sign_in_password</a:t>
            </a:r>
            <a:r>
              <a:rPr lang="en-IN" sz="1600" dirty="0"/>
              <a:t>" then user             will be directed to profile_page.sh.</a:t>
            </a:r>
            <a:endParaRPr lang="en-US" sz="1600" dirty="0"/>
          </a:p>
          <a:p>
            <a:pPr marL="0" indent="0">
              <a:spcBef>
                <a:spcPts val="0"/>
              </a:spcBef>
              <a:spcAft>
                <a:spcPts val="0"/>
              </a:spcAft>
              <a:buClrTx/>
              <a:buSzPts val="2400"/>
              <a:buNone/>
            </a:pPr>
            <a:endParaRPr lang="en-IN" dirty="0">
              <a:solidFill>
                <a:srgbClr val="000000"/>
              </a:solidFill>
              <a:latin typeface="Speak Pro" panose="020B0504020101020102" pitchFamily="34" charset="0"/>
            </a:endParaRPr>
          </a:p>
        </p:txBody>
      </p:sp>
    </p:spTree>
    <p:extLst>
      <p:ext uri="{BB962C8B-B14F-4D97-AF65-F5344CB8AC3E}">
        <p14:creationId xmlns:p14="http://schemas.microsoft.com/office/powerpoint/2010/main" val="14006851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0C281C-DB20-0948-2771-A474DB00AB02}"/>
              </a:ext>
            </a:extLst>
          </p:cNvPr>
          <p:cNvSpPr txBox="1"/>
          <p:nvPr/>
        </p:nvSpPr>
        <p:spPr>
          <a:xfrm>
            <a:off x="234891" y="200070"/>
            <a:ext cx="12147259" cy="5958491"/>
          </a:xfrm>
          <a:prstGeom prst="rect">
            <a:avLst/>
          </a:prstGeom>
          <a:noFill/>
        </p:spPr>
        <p:txBody>
          <a:bodyPr wrap="square">
            <a:spAutoFit/>
          </a:bodyPr>
          <a:lstStyle/>
          <a:p>
            <a:pPr marL="0" marR="0">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And the username, email-id, mobile number, date of birth and birthplace are printed on the screen. </a:t>
            </a:r>
          </a:p>
          <a:p>
            <a:pPr marL="0" marR="0">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And the user will be given 3 options:-</a:t>
            </a:r>
            <a:endParaRPr lang="en-US" sz="18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                         [T] Take test</a:t>
            </a:r>
            <a:endParaRPr lang="en-US" sz="18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                         [E] Edit Profile details</a:t>
            </a:r>
            <a:endParaRPr lang="en-US" sz="18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                         [L] Log out</a:t>
            </a:r>
            <a:endParaRPr lang="en-US" sz="18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              The input from the user will be saved in </a:t>
            </a:r>
            <a:r>
              <a:rPr lang="en-IN" sz="1800" dirty="0" err="1">
                <a:effectLst/>
                <a:ea typeface="Calibri" panose="020F0502020204030204" pitchFamily="34" charset="0"/>
                <a:cs typeface="Times New Roman" panose="02020603050405020304" pitchFamily="18" charset="0"/>
              </a:rPr>
              <a:t>variable"user_input</a:t>
            </a:r>
            <a:r>
              <a:rPr lang="en-IN" sz="1800" dirty="0">
                <a:effectLst/>
                <a:ea typeface="Calibri" panose="020F0502020204030204" pitchFamily="34" charset="0"/>
                <a:cs typeface="Times New Roman" panose="02020603050405020304" pitchFamily="18" charset="0"/>
              </a:rPr>
              <a:t>".</a:t>
            </a:r>
            <a:endParaRPr lang="en-US" sz="18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                If "</a:t>
            </a:r>
            <a:r>
              <a:rPr lang="en-IN" sz="1800" dirty="0" err="1">
                <a:effectLst/>
                <a:ea typeface="Calibri" panose="020F0502020204030204" pitchFamily="34" charset="0"/>
                <a:cs typeface="Times New Roman" panose="02020603050405020304" pitchFamily="18" charset="0"/>
              </a:rPr>
              <a:t>user_input</a:t>
            </a:r>
            <a:r>
              <a:rPr lang="en-IN" sz="1800" dirty="0">
                <a:effectLst/>
                <a:ea typeface="Calibri" panose="020F0502020204030204" pitchFamily="34" charset="0"/>
                <a:cs typeface="Times New Roman" panose="02020603050405020304" pitchFamily="18" charset="0"/>
              </a:rPr>
              <a:t> == T" then the user will be directed to test_screen.sh</a:t>
            </a:r>
            <a:endParaRPr lang="en-US" sz="18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                      The user will be provided with 2 choices(Y/N).</a:t>
            </a:r>
            <a:endParaRPr lang="en-US" sz="18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                       If the "</a:t>
            </a:r>
            <a:r>
              <a:rPr lang="en-IN" sz="1800" dirty="0" err="1">
                <a:effectLst/>
                <a:ea typeface="Calibri" panose="020F0502020204030204" pitchFamily="34" charset="0"/>
                <a:cs typeface="Times New Roman" panose="02020603050405020304" pitchFamily="18" charset="0"/>
              </a:rPr>
              <a:t>user_input</a:t>
            </a:r>
            <a:r>
              <a:rPr lang="en-IN" sz="1800" dirty="0">
                <a:effectLst/>
                <a:ea typeface="Calibri" panose="020F0502020204030204" pitchFamily="34" charset="0"/>
                <a:cs typeface="Times New Roman" panose="02020603050405020304" pitchFamily="18" charset="0"/>
              </a:rPr>
              <a:t> == Y" then the user will be directed to test.sh</a:t>
            </a:r>
            <a:endParaRPr lang="en-US" sz="18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                             The user will be provided with 3 options:-</a:t>
            </a:r>
            <a:endParaRPr lang="en-US" sz="18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                              [Y] Retake the test</a:t>
            </a:r>
            <a:endParaRPr lang="en-US" sz="18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                              [N] Profile Page</a:t>
            </a:r>
            <a:endParaRPr lang="en-US" sz="18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                              [V] View test</a:t>
            </a:r>
            <a:endParaRPr lang="en-US" sz="18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                             The above input will be stored in variable "user_input"</a:t>
            </a:r>
            <a:endParaRPr lang="en-US" sz="18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                             If "</a:t>
            </a:r>
            <a:r>
              <a:rPr lang="en-IN" sz="1800" dirty="0" err="1">
                <a:effectLst/>
                <a:ea typeface="Calibri" panose="020F0502020204030204" pitchFamily="34" charset="0"/>
                <a:cs typeface="Times New Roman" panose="02020603050405020304" pitchFamily="18" charset="0"/>
              </a:rPr>
              <a:t>user_input</a:t>
            </a:r>
            <a:r>
              <a:rPr lang="en-IN" sz="1800" dirty="0">
                <a:effectLst/>
                <a:ea typeface="Calibri" panose="020F0502020204030204" pitchFamily="34" charset="0"/>
                <a:cs typeface="Times New Roman" panose="02020603050405020304" pitchFamily="18" charset="0"/>
              </a:rPr>
              <a:t>==Y" then the user will be directed to test.sh</a:t>
            </a:r>
            <a:endParaRPr lang="en-US" sz="18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23669881"/>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CF5100-80E5-4950-1068-28C42FC08DAE}"/>
              </a:ext>
            </a:extLst>
          </p:cNvPr>
          <p:cNvSpPr txBox="1"/>
          <p:nvPr/>
        </p:nvSpPr>
        <p:spPr>
          <a:xfrm>
            <a:off x="595617" y="350421"/>
            <a:ext cx="11014745" cy="2367892"/>
          </a:xfrm>
          <a:prstGeom prst="rect">
            <a:avLst/>
          </a:prstGeom>
          <a:noFill/>
        </p:spPr>
        <p:txBody>
          <a:bodyPr wrap="square">
            <a:spAutoFit/>
          </a:bodyPr>
          <a:lstStyle/>
          <a:p>
            <a:pPr marL="0" marR="0">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 If "</a:t>
            </a:r>
            <a:r>
              <a:rPr lang="en-IN" sz="1800" dirty="0" err="1">
                <a:effectLst/>
                <a:ea typeface="Calibri" panose="020F0502020204030204" pitchFamily="34" charset="0"/>
                <a:cs typeface="Times New Roman" panose="02020603050405020304" pitchFamily="18" charset="0"/>
              </a:rPr>
              <a:t>user_input</a:t>
            </a:r>
            <a:r>
              <a:rPr lang="en-IN" sz="1800" dirty="0">
                <a:effectLst/>
                <a:ea typeface="Calibri" panose="020F0502020204030204" pitchFamily="34" charset="0"/>
                <a:cs typeface="Times New Roman" panose="02020603050405020304" pitchFamily="18" charset="0"/>
              </a:rPr>
              <a:t>==N" then the user will be directed to profile_page.sh</a:t>
            </a:r>
            <a:endParaRPr lang="en-US" sz="18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                             If "</a:t>
            </a:r>
            <a:r>
              <a:rPr lang="en-IN" sz="1800" dirty="0" err="1">
                <a:effectLst/>
                <a:ea typeface="Calibri" panose="020F0502020204030204" pitchFamily="34" charset="0"/>
                <a:cs typeface="Times New Roman" panose="02020603050405020304" pitchFamily="18" charset="0"/>
              </a:rPr>
              <a:t>user_input</a:t>
            </a:r>
            <a:r>
              <a:rPr lang="en-IN" sz="1800" dirty="0">
                <a:effectLst/>
                <a:ea typeface="Calibri" panose="020F0502020204030204" pitchFamily="34" charset="0"/>
                <a:cs typeface="Times New Roman" panose="02020603050405020304" pitchFamily="18" charset="0"/>
              </a:rPr>
              <a:t>==V" then the user will be directed to </a:t>
            </a:r>
            <a:r>
              <a:rPr lang="en-IN" sz="1800" dirty="0" err="1">
                <a:effectLst/>
                <a:ea typeface="Calibri" panose="020F0502020204030204" pitchFamily="34" charset="0"/>
                <a:cs typeface="Times New Roman" panose="02020603050405020304" pitchFamily="18" charset="0"/>
              </a:rPr>
              <a:t>view_test</a:t>
            </a:r>
            <a:endParaRPr lang="en-US" sz="18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                                  The questions, with correct answer and the answer given by the user will be displayed</a:t>
            </a:r>
            <a:endParaRPr lang="en-US" sz="18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                             If "</a:t>
            </a:r>
            <a:r>
              <a:rPr lang="en-IN" sz="1800" dirty="0" err="1">
                <a:effectLst/>
                <a:ea typeface="Calibri" panose="020F0502020204030204" pitchFamily="34" charset="0"/>
                <a:cs typeface="Times New Roman" panose="02020603050405020304" pitchFamily="18" charset="0"/>
              </a:rPr>
              <a:t>user_input</a:t>
            </a:r>
            <a:r>
              <a:rPr lang="en-IN" sz="1800" dirty="0">
                <a:effectLst/>
                <a:ea typeface="Calibri" panose="020F0502020204030204" pitchFamily="34" charset="0"/>
                <a:cs typeface="Times New Roman" panose="02020603050405020304" pitchFamily="18" charset="0"/>
              </a:rPr>
              <a:t>==*" then the user will be directed to </a:t>
            </a:r>
            <a:r>
              <a:rPr lang="en-IN" sz="1800" dirty="0" err="1">
                <a:effectLst/>
                <a:ea typeface="Calibri" panose="020F0502020204030204" pitchFamily="34" charset="0"/>
                <a:cs typeface="Times New Roman" panose="02020603050405020304" pitchFamily="18" charset="0"/>
              </a:rPr>
              <a:t>test_result</a:t>
            </a:r>
            <a:endParaRPr lang="en-US" sz="18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                       If the "</a:t>
            </a:r>
            <a:r>
              <a:rPr lang="en-IN" sz="1800" dirty="0" err="1">
                <a:effectLst/>
                <a:ea typeface="Calibri" panose="020F0502020204030204" pitchFamily="34" charset="0"/>
                <a:cs typeface="Times New Roman" panose="02020603050405020304" pitchFamily="18" charset="0"/>
              </a:rPr>
              <a:t>user_input</a:t>
            </a:r>
            <a:r>
              <a:rPr lang="en-IN" sz="1800" dirty="0">
                <a:effectLst/>
                <a:ea typeface="Calibri" panose="020F0502020204030204" pitchFamily="34" charset="0"/>
                <a:cs typeface="Times New Roman" panose="02020603050405020304" pitchFamily="18" charset="0"/>
              </a:rPr>
              <a:t> == N" then the user will be directed to profile_page.sh</a:t>
            </a:r>
            <a:endParaRPr lang="en-US" sz="18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                       If the "</a:t>
            </a:r>
            <a:r>
              <a:rPr lang="en-IN" sz="1800" dirty="0" err="1">
                <a:effectLst/>
                <a:ea typeface="Calibri" panose="020F0502020204030204" pitchFamily="34" charset="0"/>
                <a:cs typeface="Times New Roman" panose="02020603050405020304" pitchFamily="18" charset="0"/>
              </a:rPr>
              <a:t>user_input</a:t>
            </a:r>
            <a:r>
              <a:rPr lang="en-IN" sz="1800" dirty="0">
                <a:effectLst/>
                <a:ea typeface="Calibri" panose="020F0502020204030204" pitchFamily="34" charset="0"/>
                <a:cs typeface="Times New Roman" panose="02020603050405020304" pitchFamily="18" charset="0"/>
              </a:rPr>
              <a:t> == *" then the  user will be directed to text_screen.sh  </a:t>
            </a:r>
            <a:endParaRPr lang="en-US" dirty="0"/>
          </a:p>
        </p:txBody>
      </p:sp>
    </p:spTree>
    <p:extLst>
      <p:ext uri="{BB962C8B-B14F-4D97-AF65-F5344CB8AC3E}">
        <p14:creationId xmlns:p14="http://schemas.microsoft.com/office/powerpoint/2010/main" val="191551131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80C3C-5E3A-3500-3617-F47BC4A2DC97}"/>
              </a:ext>
            </a:extLst>
          </p:cNvPr>
          <p:cNvSpPr>
            <a:spLocks noGrp="1"/>
          </p:cNvSpPr>
          <p:nvPr>
            <p:ph type="title"/>
          </p:nvPr>
        </p:nvSpPr>
        <p:spPr/>
        <p:txBody>
          <a:bodyPr/>
          <a:lstStyle/>
          <a:p>
            <a:r>
              <a:rPr lang="en-US" dirty="0"/>
              <a:t>Index </a:t>
            </a:r>
          </a:p>
        </p:txBody>
      </p:sp>
      <p:sp>
        <p:nvSpPr>
          <p:cNvPr id="3" name="Content Placeholder 2">
            <a:extLst>
              <a:ext uri="{FF2B5EF4-FFF2-40B4-BE49-F238E27FC236}">
                <a16:creationId xmlns:a16="http://schemas.microsoft.com/office/drawing/2014/main" id="{F737246A-5CE5-0422-A038-009102DF7BE9}"/>
              </a:ext>
            </a:extLst>
          </p:cNvPr>
          <p:cNvSpPr>
            <a:spLocks noGrp="1"/>
          </p:cNvSpPr>
          <p:nvPr>
            <p:ph idx="1"/>
          </p:nvPr>
        </p:nvSpPr>
        <p:spPr/>
        <p:txBody>
          <a:bodyPr lIns="109728" tIns="109728" rIns="109728" bIns="91440" anchor="t"/>
          <a:lstStyle/>
          <a:p>
            <a:r>
              <a:rPr lang="en-US" dirty="0"/>
              <a:t>1. Three options will be printed:-</a:t>
            </a:r>
          </a:p>
          <a:p>
            <a:r>
              <a:rPr lang="en-US" dirty="0"/>
              <a:t>     a. Sign-In</a:t>
            </a:r>
          </a:p>
          <a:p>
            <a:r>
              <a:rPr lang="en-US" dirty="0"/>
              <a:t>     b. Sign-Up</a:t>
            </a:r>
          </a:p>
          <a:p>
            <a:r>
              <a:rPr lang="en-US" dirty="0"/>
              <a:t>     c. Exit</a:t>
            </a:r>
          </a:p>
          <a:p>
            <a:r>
              <a:rPr lang="en-US" dirty="0"/>
              <a:t>2. Then the input is taken from the user.</a:t>
            </a:r>
          </a:p>
          <a:p>
            <a:r>
              <a:rPr lang="en-US" dirty="0"/>
              <a:t>3. And according to the input given by the user the program will work.</a:t>
            </a:r>
          </a:p>
          <a:p>
            <a:r>
              <a:rPr lang="en-US" dirty="0"/>
              <a:t>4. As if the user enter the input as "3" the program will terminate.</a:t>
            </a:r>
          </a:p>
        </p:txBody>
      </p:sp>
      <p:sp>
        <p:nvSpPr>
          <p:cNvPr id="4" name="Rectangle 3">
            <a:extLst>
              <a:ext uri="{FF2B5EF4-FFF2-40B4-BE49-F238E27FC236}">
                <a16:creationId xmlns:a16="http://schemas.microsoft.com/office/drawing/2014/main" id="{05BDCDE0-8F3F-6E62-DF0C-75808DB22712}"/>
              </a:ext>
            </a:extLst>
          </p:cNvPr>
          <p:cNvSpPr/>
          <p:nvPr/>
        </p:nvSpPr>
        <p:spPr>
          <a:xfrm>
            <a:off x="8279933" y="3720642"/>
            <a:ext cx="1543574" cy="604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32A30E8-5D5F-3DCD-1249-693038EC4F04}"/>
              </a:ext>
            </a:extLst>
          </p:cNvPr>
          <p:cNvSpPr txBox="1"/>
          <p:nvPr/>
        </p:nvSpPr>
        <p:spPr>
          <a:xfrm>
            <a:off x="8393184" y="2164019"/>
            <a:ext cx="1317072" cy="369332"/>
          </a:xfrm>
          <a:prstGeom prst="rect">
            <a:avLst/>
          </a:prstGeom>
          <a:noFill/>
        </p:spPr>
        <p:txBody>
          <a:bodyPr wrap="square" rtlCol="0">
            <a:spAutoFit/>
          </a:bodyPr>
          <a:lstStyle/>
          <a:p>
            <a:r>
              <a:rPr lang="en-US" dirty="0"/>
              <a:t>User Input</a:t>
            </a:r>
          </a:p>
        </p:txBody>
      </p:sp>
      <p:pic>
        <p:nvPicPr>
          <p:cNvPr id="7" name="Picture 6" descr="Graphical user interface, application&#10;&#10;Description automatically generated">
            <a:extLst>
              <a:ext uri="{FF2B5EF4-FFF2-40B4-BE49-F238E27FC236}">
                <a16:creationId xmlns:a16="http://schemas.microsoft.com/office/drawing/2014/main" id="{5E1BF355-A984-1225-7FD0-D9ADBF813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2882" y="177395"/>
            <a:ext cx="3513180" cy="1487029"/>
          </a:xfrm>
          <a:prstGeom prst="rect">
            <a:avLst/>
          </a:prstGeom>
        </p:spPr>
      </p:pic>
    </p:spTree>
    <p:extLst>
      <p:ext uri="{BB962C8B-B14F-4D97-AF65-F5344CB8AC3E}">
        <p14:creationId xmlns:p14="http://schemas.microsoft.com/office/powerpoint/2010/main" val="308072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1000"/>
                                        <p:tgtEl>
                                          <p:spTgt spid="3">
                                            <p:txEl>
                                              <p:pRg st="3" end="3"/>
                                            </p:txEl>
                                          </p:spTgt>
                                        </p:tgtEl>
                                      </p:cBhvr>
                                    </p:animEffect>
                                    <p:anim calcmode="lin" valueType="num">
                                      <p:cBhvr>
                                        <p:cTn id="3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1000"/>
                                        <p:tgtEl>
                                          <p:spTgt spid="3">
                                            <p:txEl>
                                              <p:pRg st="4" end="4"/>
                                            </p:txEl>
                                          </p:spTgt>
                                        </p:tgtEl>
                                      </p:cBhvr>
                                    </p:animEffect>
                                    <p:anim calcmode="lin" valueType="num">
                                      <p:cBhvr>
                                        <p:cTn id="4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barn(inVertical)">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0 0 L 0 0.25 E" pathEditMode="relative" ptsTypes="">
                                      <p:cBhvr>
                                        <p:cTn id="60" dur="2000" fill="hold"/>
                                        <p:tgtEl>
                                          <p:spTgt spid="5">
                                            <p:txEl>
                                              <p:pRg st="0" end="0"/>
                                            </p:txEl>
                                          </p:spTgt>
                                        </p:tgtEl>
                                        <p:attrNameLst>
                                          <p:attrName>ppt_x</p:attrName>
                                          <p:attrName>ppt_y</p:attrName>
                                        </p:attrNameLst>
                                      </p:cBhvr>
                                    </p:animMotion>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animEffect transition="in" filter="fade">
                                      <p:cBhvr>
                                        <p:cTn id="65" dur="1000"/>
                                        <p:tgtEl>
                                          <p:spTgt spid="3">
                                            <p:txEl>
                                              <p:pRg st="5" end="5"/>
                                            </p:txEl>
                                          </p:spTgt>
                                        </p:tgtEl>
                                      </p:cBhvr>
                                    </p:animEffect>
                                    <p:anim calcmode="lin" valueType="num">
                                      <p:cBhvr>
                                        <p:cTn id="6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3">
                                            <p:txEl>
                                              <p:pRg st="6" end="6"/>
                                            </p:txEl>
                                          </p:spTgt>
                                        </p:tgtEl>
                                        <p:attrNameLst>
                                          <p:attrName>style.visibility</p:attrName>
                                        </p:attrNameLst>
                                      </p:cBhvr>
                                      <p:to>
                                        <p:strVal val="visible"/>
                                      </p:to>
                                    </p:set>
                                    <p:animEffect transition="in" filter="fade">
                                      <p:cBhvr>
                                        <p:cTn id="72" dur="1000"/>
                                        <p:tgtEl>
                                          <p:spTgt spid="3">
                                            <p:txEl>
                                              <p:pRg st="6" end="6"/>
                                            </p:txEl>
                                          </p:spTgt>
                                        </p:tgtEl>
                                      </p:cBhvr>
                                    </p:animEffect>
                                    <p:anim calcmode="lin" valueType="num">
                                      <p:cBhvr>
                                        <p:cTn id="7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7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animBg="1"/>
      <p:bldP spid="5"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8126-934B-707D-012A-A3E4745036C4}"/>
              </a:ext>
            </a:extLst>
          </p:cNvPr>
          <p:cNvSpPr>
            <a:spLocks noGrp="1"/>
          </p:cNvSpPr>
          <p:nvPr>
            <p:ph type="title"/>
          </p:nvPr>
        </p:nvSpPr>
        <p:spPr/>
        <p:txBody>
          <a:bodyPr/>
          <a:lstStyle/>
          <a:p>
            <a:r>
              <a:rPr lang="en-US" dirty="0"/>
              <a:t>Sign-In</a:t>
            </a:r>
          </a:p>
        </p:txBody>
      </p:sp>
      <p:sp>
        <p:nvSpPr>
          <p:cNvPr id="3" name="Content Placeholder 2">
            <a:extLst>
              <a:ext uri="{FF2B5EF4-FFF2-40B4-BE49-F238E27FC236}">
                <a16:creationId xmlns:a16="http://schemas.microsoft.com/office/drawing/2014/main" id="{1F40A984-0FA4-FD1A-F1AA-058D72F10AA2}"/>
              </a:ext>
            </a:extLst>
          </p:cNvPr>
          <p:cNvSpPr>
            <a:spLocks noGrp="1"/>
          </p:cNvSpPr>
          <p:nvPr>
            <p:ph idx="1"/>
          </p:nvPr>
        </p:nvSpPr>
        <p:spPr>
          <a:xfrm>
            <a:off x="932856" y="1777497"/>
            <a:ext cx="10387248" cy="3760891"/>
          </a:xfrm>
        </p:spPr>
        <p:txBody>
          <a:bodyPr lIns="109728" tIns="109728" rIns="109728" bIns="91440" anchor="t"/>
          <a:lstStyle/>
          <a:p>
            <a:r>
              <a:rPr lang="en-US" dirty="0"/>
              <a:t>1. The program will ask for the student e-mail id and  password.</a:t>
            </a:r>
          </a:p>
          <a:p>
            <a:r>
              <a:rPr lang="en-US" dirty="0"/>
              <a:t>2. If e-mail id and password is check with data present in the "user_database.csv".</a:t>
            </a:r>
          </a:p>
          <a:p>
            <a:r>
              <a:rPr lang="en-US" dirty="0"/>
              <a:t>3. If the email and password is correct ,then the user is logged in successfully and directed to the test screen otherwise the user will be directed to index page again with a message “Oops!! Incorrect Sign-In Details , Existing User [sign-in] New User [sign-up]”.</a:t>
            </a:r>
          </a:p>
        </p:txBody>
      </p:sp>
      <p:sp>
        <p:nvSpPr>
          <p:cNvPr id="4" name="TextBox 3">
            <a:extLst>
              <a:ext uri="{FF2B5EF4-FFF2-40B4-BE49-F238E27FC236}">
                <a16:creationId xmlns:a16="http://schemas.microsoft.com/office/drawing/2014/main" id="{9CFFB19B-5BD8-5C0D-9411-172A7F39E4C4}"/>
              </a:ext>
            </a:extLst>
          </p:cNvPr>
          <p:cNvSpPr txBox="1"/>
          <p:nvPr/>
        </p:nvSpPr>
        <p:spPr>
          <a:xfrm>
            <a:off x="2116206" y="4150657"/>
            <a:ext cx="1613647" cy="646331"/>
          </a:xfrm>
          <a:prstGeom prst="rect">
            <a:avLst/>
          </a:prstGeom>
          <a:solidFill>
            <a:schemeClr val="accent3">
              <a:lumMod val="40000"/>
              <a:lumOff val="60000"/>
            </a:schemeClr>
          </a:solidFill>
          <a:ln>
            <a:solidFill>
              <a:schemeClr val="tx1">
                <a:lumMod val="85000"/>
                <a:lumOff val="15000"/>
              </a:schemeClr>
            </a:solidFill>
          </a:ln>
        </p:spPr>
        <p:txBody>
          <a:bodyPr wrap="square" rtlCol="0">
            <a:spAutoFit/>
          </a:bodyPr>
          <a:lstStyle/>
          <a:p>
            <a:pPr algn="ctr"/>
            <a:r>
              <a:rPr lang="en-US" dirty="0"/>
              <a:t>Correct Email  Password</a:t>
            </a:r>
          </a:p>
        </p:txBody>
      </p:sp>
      <p:pic>
        <p:nvPicPr>
          <p:cNvPr id="6" name="Picture 5" descr="Shape&#10;&#10;Description automatically generated with medium confidence">
            <a:extLst>
              <a:ext uri="{FF2B5EF4-FFF2-40B4-BE49-F238E27FC236}">
                <a16:creationId xmlns:a16="http://schemas.microsoft.com/office/drawing/2014/main" id="{1FCD27A3-4032-B682-818D-7046FAB42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1305" y="3962829"/>
            <a:ext cx="917229" cy="1057511"/>
          </a:xfrm>
          <a:prstGeom prst="rect">
            <a:avLst/>
          </a:prstGeom>
        </p:spPr>
      </p:pic>
      <p:sp>
        <p:nvSpPr>
          <p:cNvPr id="7" name="TextBox 6">
            <a:extLst>
              <a:ext uri="{FF2B5EF4-FFF2-40B4-BE49-F238E27FC236}">
                <a16:creationId xmlns:a16="http://schemas.microsoft.com/office/drawing/2014/main" id="{76642020-099A-F2F7-E8E0-5CBE8377D9B2}"/>
              </a:ext>
            </a:extLst>
          </p:cNvPr>
          <p:cNvSpPr txBox="1"/>
          <p:nvPr/>
        </p:nvSpPr>
        <p:spPr>
          <a:xfrm>
            <a:off x="4887745" y="4289155"/>
            <a:ext cx="1577788" cy="369332"/>
          </a:xfrm>
          <a:prstGeom prst="rect">
            <a:avLst/>
          </a:prstGeom>
          <a:solidFill>
            <a:schemeClr val="accent6">
              <a:lumMod val="60000"/>
              <a:lumOff val="40000"/>
            </a:schemeClr>
          </a:solidFill>
          <a:ln>
            <a:solidFill>
              <a:schemeClr val="tx1"/>
            </a:solidFill>
          </a:ln>
        </p:spPr>
        <p:txBody>
          <a:bodyPr wrap="square" rtlCol="0">
            <a:spAutoFit/>
          </a:bodyPr>
          <a:lstStyle/>
          <a:p>
            <a:r>
              <a:rPr lang="en-US" dirty="0"/>
              <a:t>Profile Page</a:t>
            </a:r>
          </a:p>
        </p:txBody>
      </p:sp>
      <p:sp>
        <p:nvSpPr>
          <p:cNvPr id="8" name="TextBox 7">
            <a:extLst>
              <a:ext uri="{FF2B5EF4-FFF2-40B4-BE49-F238E27FC236}">
                <a16:creationId xmlns:a16="http://schemas.microsoft.com/office/drawing/2014/main" id="{26BF9EB4-E602-4790-DC11-92B7FA6BCC70}"/>
              </a:ext>
            </a:extLst>
          </p:cNvPr>
          <p:cNvSpPr txBox="1"/>
          <p:nvPr/>
        </p:nvSpPr>
        <p:spPr>
          <a:xfrm>
            <a:off x="2080347" y="5423640"/>
            <a:ext cx="1613647" cy="646331"/>
          </a:xfrm>
          <a:prstGeom prst="rect">
            <a:avLst/>
          </a:prstGeom>
          <a:solidFill>
            <a:schemeClr val="accent3">
              <a:lumMod val="40000"/>
              <a:lumOff val="60000"/>
            </a:schemeClr>
          </a:solidFill>
          <a:ln>
            <a:solidFill>
              <a:schemeClr val="tx1">
                <a:lumMod val="85000"/>
                <a:lumOff val="15000"/>
              </a:schemeClr>
            </a:solidFill>
          </a:ln>
        </p:spPr>
        <p:txBody>
          <a:bodyPr wrap="square" rtlCol="0">
            <a:spAutoFit/>
          </a:bodyPr>
          <a:lstStyle/>
          <a:p>
            <a:pPr algn="ctr"/>
            <a:r>
              <a:rPr lang="en-US" dirty="0"/>
              <a:t>Incorrect Email  Password</a:t>
            </a:r>
          </a:p>
        </p:txBody>
      </p:sp>
      <p:sp>
        <p:nvSpPr>
          <p:cNvPr id="9" name="TextBox 8">
            <a:extLst>
              <a:ext uri="{FF2B5EF4-FFF2-40B4-BE49-F238E27FC236}">
                <a16:creationId xmlns:a16="http://schemas.microsoft.com/office/drawing/2014/main" id="{616DDF59-8AC0-C772-433A-AC13E0640141}"/>
              </a:ext>
            </a:extLst>
          </p:cNvPr>
          <p:cNvSpPr txBox="1"/>
          <p:nvPr/>
        </p:nvSpPr>
        <p:spPr>
          <a:xfrm>
            <a:off x="4851885" y="5562138"/>
            <a:ext cx="2015079" cy="369332"/>
          </a:xfrm>
          <a:prstGeom prst="rect">
            <a:avLst/>
          </a:prstGeom>
          <a:solidFill>
            <a:schemeClr val="accent6">
              <a:lumMod val="60000"/>
              <a:lumOff val="40000"/>
            </a:schemeClr>
          </a:solidFill>
          <a:ln>
            <a:solidFill>
              <a:schemeClr val="tx1"/>
            </a:solidFill>
          </a:ln>
        </p:spPr>
        <p:txBody>
          <a:bodyPr wrap="square" rtlCol="0">
            <a:spAutoFit/>
          </a:bodyPr>
          <a:lstStyle/>
          <a:p>
            <a:r>
              <a:rPr lang="en-US" dirty="0"/>
              <a:t>Sign-in or Sign -up</a:t>
            </a:r>
          </a:p>
        </p:txBody>
      </p:sp>
      <p:pic>
        <p:nvPicPr>
          <p:cNvPr id="12" name="Picture 11" descr="Shape&#10;&#10;Description automatically generated with medium confidence">
            <a:extLst>
              <a:ext uri="{FF2B5EF4-FFF2-40B4-BE49-F238E27FC236}">
                <a16:creationId xmlns:a16="http://schemas.microsoft.com/office/drawing/2014/main" id="{2BCABA93-0C70-514C-3F63-704F4E39E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809" y="5190559"/>
            <a:ext cx="917229" cy="1057511"/>
          </a:xfrm>
          <a:prstGeom prst="rect">
            <a:avLst/>
          </a:prstGeom>
        </p:spPr>
      </p:pic>
      <p:pic>
        <p:nvPicPr>
          <p:cNvPr id="10" name="Picture 9" descr="Graphical user interface, text, application, chat or text message&#10;&#10;Description automatically generated">
            <a:extLst>
              <a:ext uri="{FF2B5EF4-FFF2-40B4-BE49-F238E27FC236}">
                <a16:creationId xmlns:a16="http://schemas.microsoft.com/office/drawing/2014/main" id="{67B0D770-C7D7-11B6-5FC5-F7EC7813D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673" y="187477"/>
            <a:ext cx="2856007" cy="1590020"/>
          </a:xfrm>
          <a:prstGeom prst="rect">
            <a:avLst/>
          </a:prstGeom>
        </p:spPr>
      </p:pic>
    </p:spTree>
    <p:extLst>
      <p:ext uri="{BB962C8B-B14F-4D97-AF65-F5344CB8AC3E}">
        <p14:creationId xmlns:p14="http://schemas.microsoft.com/office/powerpoint/2010/main" val="201227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par>
                                <p:cTn id="35" presetID="53" presetClass="entr" presetSubtype="16"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1" nodeType="clickEffect">
                                  <p:stCondLst>
                                    <p:cond delay="0"/>
                                  </p:stCondLst>
                                  <p:childTnLst>
                                    <p:animMotion origin="layout" path="M -3.54167E-6 -4.81481E-6 L 0.21472 0.00139 " pathEditMode="relative" rAng="0" ptsTypes="AA">
                                      <p:cBhvr>
                                        <p:cTn id="43" dur="2000" fill="hold"/>
                                        <p:tgtEl>
                                          <p:spTgt spid="4"/>
                                        </p:tgtEl>
                                        <p:attrNameLst>
                                          <p:attrName>ppt_x</p:attrName>
                                          <p:attrName>ppt_y</p:attrName>
                                        </p:attrNameLst>
                                      </p:cBhvr>
                                      <p:rCtr x="10729" y="69"/>
                                    </p:animMotion>
                                  </p:childTnLst>
                                  <p:subTnLst>
                                    <p:set>
                                      <p:cBhvr override="childStyle">
                                        <p:cTn dur="1" fill="hold" display="0" masterRel="sameClick" afterEffect="1">
                                          <p:stCondLst>
                                            <p:cond evt="end" delay="0">
                                              <p:tn val="42"/>
                                            </p:cond>
                                          </p:stCondLst>
                                        </p:cTn>
                                        <p:tgtEl>
                                          <p:spTgt spid="4"/>
                                        </p:tgtEl>
                                        <p:attrNameLst>
                                          <p:attrName>style.visibility</p:attrName>
                                        </p:attrNameLst>
                                      </p:cBhvr>
                                      <p:to>
                                        <p:strVal val="hidden"/>
                                      </p:to>
                                    </p:set>
                                  </p:sub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par>
                          <p:cTn id="47" fill="hold">
                            <p:stCondLst>
                              <p:cond delay="2000"/>
                            </p:stCondLst>
                            <p:childTnLst>
                              <p:par>
                                <p:cTn id="48" presetID="42" presetClass="path" presetSubtype="0" accel="50000" decel="50000" fill="hold" grpId="1" nodeType="afterEffect">
                                  <p:stCondLst>
                                    <p:cond delay="0"/>
                                  </p:stCondLst>
                                  <p:childTnLst>
                                    <p:animMotion origin="layout" path="M 5E-6 -4.81481E-6 L 0.23516 0.00394 " pathEditMode="relative" rAng="0" ptsTypes="AA">
                                      <p:cBhvr>
                                        <p:cTn id="49" dur="2000" fill="hold"/>
                                        <p:tgtEl>
                                          <p:spTgt spid="7"/>
                                        </p:tgtEl>
                                        <p:attrNameLst>
                                          <p:attrName>ppt_x</p:attrName>
                                          <p:attrName>ppt_y</p:attrName>
                                        </p:attrNameLst>
                                      </p:cBhvr>
                                      <p:rCtr x="11758" y="185"/>
                                    </p:animMotion>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p:cTn id="54" dur="500" fill="hold"/>
                                        <p:tgtEl>
                                          <p:spTgt spid="8"/>
                                        </p:tgtEl>
                                        <p:attrNameLst>
                                          <p:attrName>ppt_w</p:attrName>
                                        </p:attrNameLst>
                                      </p:cBhvr>
                                      <p:tavLst>
                                        <p:tav tm="0">
                                          <p:val>
                                            <p:fltVal val="0"/>
                                          </p:val>
                                        </p:tav>
                                        <p:tav tm="100000">
                                          <p:val>
                                            <p:strVal val="#ppt_w"/>
                                          </p:val>
                                        </p:tav>
                                      </p:tavLst>
                                    </p:anim>
                                    <p:anim calcmode="lin" valueType="num">
                                      <p:cBhvr>
                                        <p:cTn id="55" dur="500" fill="hold"/>
                                        <p:tgtEl>
                                          <p:spTgt spid="8"/>
                                        </p:tgtEl>
                                        <p:attrNameLst>
                                          <p:attrName>ppt_h</p:attrName>
                                        </p:attrNameLst>
                                      </p:cBhvr>
                                      <p:tavLst>
                                        <p:tav tm="0">
                                          <p:val>
                                            <p:fltVal val="0"/>
                                          </p:val>
                                        </p:tav>
                                        <p:tav tm="100000">
                                          <p:val>
                                            <p:strVal val="#ppt_h"/>
                                          </p:val>
                                        </p:tav>
                                      </p:tavLst>
                                    </p:anim>
                                    <p:animEffect transition="in" filter="fade">
                                      <p:cBhvr>
                                        <p:cTn id="56" dur="500"/>
                                        <p:tgtEl>
                                          <p:spTgt spid="8"/>
                                        </p:tgtEl>
                                      </p:cBhvr>
                                    </p:animEffect>
                                  </p:childTnLst>
                                </p:cTn>
                              </p:par>
                              <p:par>
                                <p:cTn id="57" presetID="53" presetClass="entr" presetSubtype="16"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500" fill="hold"/>
                                        <p:tgtEl>
                                          <p:spTgt spid="12"/>
                                        </p:tgtEl>
                                        <p:attrNameLst>
                                          <p:attrName>ppt_w</p:attrName>
                                        </p:attrNameLst>
                                      </p:cBhvr>
                                      <p:tavLst>
                                        <p:tav tm="0">
                                          <p:val>
                                            <p:fltVal val="0"/>
                                          </p:val>
                                        </p:tav>
                                        <p:tav tm="100000">
                                          <p:val>
                                            <p:strVal val="#ppt_w"/>
                                          </p:val>
                                        </p:tav>
                                      </p:tavLst>
                                    </p:anim>
                                    <p:anim calcmode="lin" valueType="num">
                                      <p:cBhvr>
                                        <p:cTn id="60" dur="500" fill="hold"/>
                                        <p:tgtEl>
                                          <p:spTgt spid="12"/>
                                        </p:tgtEl>
                                        <p:attrNameLst>
                                          <p:attrName>ppt_h</p:attrName>
                                        </p:attrNameLst>
                                      </p:cBhvr>
                                      <p:tavLst>
                                        <p:tav tm="0">
                                          <p:val>
                                            <p:fltVal val="0"/>
                                          </p:val>
                                        </p:tav>
                                        <p:tav tm="100000">
                                          <p:val>
                                            <p:strVal val="#ppt_h"/>
                                          </p:val>
                                        </p:tav>
                                      </p:tavLst>
                                    </p:anim>
                                    <p:animEffect transition="in" filter="fade">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grpId="1" nodeType="clickEffect">
                                  <p:stCondLst>
                                    <p:cond delay="0"/>
                                  </p:stCondLst>
                                  <p:childTnLst>
                                    <p:animMotion origin="layout" path="M 1.25E-6 -2.96296E-6 L 0.21471 0.00139 " pathEditMode="relative" rAng="0" ptsTypes="AA">
                                      <p:cBhvr>
                                        <p:cTn id="65" dur="2000" fill="hold"/>
                                        <p:tgtEl>
                                          <p:spTgt spid="8"/>
                                        </p:tgtEl>
                                        <p:attrNameLst>
                                          <p:attrName>ppt_x</p:attrName>
                                          <p:attrName>ppt_y</p:attrName>
                                        </p:attrNameLst>
                                      </p:cBhvr>
                                      <p:rCtr x="10729" y="69"/>
                                    </p:animMotion>
                                  </p:childTnLst>
                                  <p:subTnLst>
                                    <p:set>
                                      <p:cBhvr override="childStyle">
                                        <p:cTn dur="1" fill="hold" display="0" masterRel="sameClick" afterEffect="1">
                                          <p:stCondLst>
                                            <p:cond evt="end" delay="0">
                                              <p:tn val="64"/>
                                            </p:cond>
                                          </p:stCondLst>
                                        </p:cTn>
                                        <p:tgtEl>
                                          <p:spTgt spid="8"/>
                                        </p:tgtEl>
                                        <p:attrNameLst>
                                          <p:attrName>style.visibility</p:attrName>
                                        </p:attrNameLst>
                                      </p:cBhvr>
                                      <p:to>
                                        <p:strVal val="hidden"/>
                                      </p:to>
                                    </p:set>
                                  </p:subTnLst>
                                </p:cTn>
                              </p:par>
                            </p:childTnLst>
                          </p:cTn>
                        </p:par>
                        <p:par>
                          <p:cTn id="66" fill="hold">
                            <p:stCondLst>
                              <p:cond delay="2000"/>
                            </p:stCondLst>
                            <p:childTnLst>
                              <p:par>
                                <p:cTn id="67" presetID="1" presetClass="entr" presetSubtype="0"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childTnLst>
                                </p:cTn>
                              </p:par>
                            </p:childTnLst>
                          </p:cTn>
                        </p:par>
                        <p:par>
                          <p:cTn id="69" fill="hold">
                            <p:stCondLst>
                              <p:cond delay="2000"/>
                            </p:stCondLst>
                            <p:childTnLst>
                              <p:par>
                                <p:cTn id="70" presetID="42" presetClass="path" presetSubtype="0" accel="50000" decel="50000" fill="hold" grpId="1" nodeType="afterEffect">
                                  <p:stCondLst>
                                    <p:cond delay="0"/>
                                  </p:stCondLst>
                                  <p:childTnLst>
                                    <p:animMotion origin="layout" path="M 1.04167E-6 -2.96296E-6 L 0.23516 0.00394 " pathEditMode="relative" rAng="0" ptsTypes="AA">
                                      <p:cBhvr>
                                        <p:cTn id="71" dur="2000" fill="hold"/>
                                        <p:tgtEl>
                                          <p:spTgt spid="9"/>
                                        </p:tgtEl>
                                        <p:attrNameLst>
                                          <p:attrName>ppt_x</p:attrName>
                                          <p:attrName>ppt_y</p:attrName>
                                        </p:attrNameLst>
                                      </p:cBhvr>
                                      <p:rCtr x="11758"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P spid="4" grpId="1" animBg="1"/>
      <p:bldP spid="7" grpId="0" animBg="1"/>
      <p:bldP spid="7" grpId="1" animBg="1"/>
      <p:bldP spid="8" grpId="0" animBg="1"/>
      <p:bldP spid="8" grpId="1" animBg="1"/>
      <p:bldP spid="9" grpId="0" animBg="1"/>
      <p:bldP spid="9" grpId="1" animBg="1"/>
    </p:bldLst>
  </p:timing>
</p:sld>
</file>

<file path=ppt/theme/theme1.xml><?xml version="1.0" encoding="utf-8"?>
<a:theme xmlns:a="http://schemas.openxmlformats.org/drawingml/2006/main" name="RetrospectVTI">
  <a:themeElements>
    <a:clrScheme name="AnalogousFromDarkSeedLeftStep">
      <a:dk1>
        <a:srgbClr val="000000"/>
      </a:dk1>
      <a:lt1>
        <a:srgbClr val="FFFFFF"/>
      </a:lt1>
      <a:dk2>
        <a:srgbClr val="1C2031"/>
      </a:dk2>
      <a:lt2>
        <a:srgbClr val="F0F3F1"/>
      </a:lt2>
      <a:accent1>
        <a:srgbClr val="D040B9"/>
      </a:accent1>
      <a:accent2>
        <a:srgbClr val="9A2EBE"/>
      </a:accent2>
      <a:accent3>
        <a:srgbClr val="6F40D0"/>
      </a:accent3>
      <a:accent4>
        <a:srgbClr val="3440C0"/>
      </a:accent4>
      <a:accent5>
        <a:srgbClr val="4088D0"/>
      </a:accent5>
      <a:accent6>
        <a:srgbClr val="2EB3BE"/>
      </a:accent6>
      <a:hlink>
        <a:srgbClr val="3F6ABF"/>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2dc1958-fdd6-444d-81b7-43eeafc2a4d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3002E00F7ABB24F91EFB119717F5FC5" ma:contentTypeVersion="6" ma:contentTypeDescription="Create a new document." ma:contentTypeScope="" ma:versionID="fd6521c1211af1aec0330a3b995ab900">
  <xsd:schema xmlns:xsd="http://www.w3.org/2001/XMLSchema" xmlns:xs="http://www.w3.org/2001/XMLSchema" xmlns:p="http://schemas.microsoft.com/office/2006/metadata/properties" xmlns:ns3="32dc1958-fdd6-444d-81b7-43eeafc2a4d8" xmlns:ns4="37eb9c1e-db74-4e45-962e-191207895ed2" targetNamespace="http://schemas.microsoft.com/office/2006/metadata/properties" ma:root="true" ma:fieldsID="ee028eee53848c1fad4da5b1266491f3" ns3:_="" ns4:_="">
    <xsd:import namespace="32dc1958-fdd6-444d-81b7-43eeafc2a4d8"/>
    <xsd:import namespace="37eb9c1e-db74-4e45-962e-191207895ed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dc1958-fdd6-444d-81b7-43eeafc2a4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7eb9c1e-db74-4e45-962e-191207895ed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1AC013-AB9C-4547-89C1-B6C9864C98D8}">
  <ds:schemaRefs>
    <ds:schemaRef ds:uri="http://schemas.microsoft.com/office/2006/metadata/properties"/>
    <ds:schemaRef ds:uri="37eb9c1e-db74-4e45-962e-191207895ed2"/>
    <ds:schemaRef ds:uri="http://purl.org/dc/dcmitype/"/>
    <ds:schemaRef ds:uri="http://purl.org/dc/elements/1.1/"/>
    <ds:schemaRef ds:uri="32dc1958-fdd6-444d-81b7-43eeafc2a4d8"/>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A90BF5F3-9F94-40DB-ADBE-D4F6F074B321}">
  <ds:schemaRefs>
    <ds:schemaRef ds:uri="http://schemas.microsoft.com/sharepoint/v3/contenttype/forms"/>
  </ds:schemaRefs>
</ds:datastoreItem>
</file>

<file path=customXml/itemProps3.xml><?xml version="1.0" encoding="utf-8"?>
<ds:datastoreItem xmlns:ds="http://schemas.openxmlformats.org/officeDocument/2006/customXml" ds:itemID="{68BBCDAD-759F-4315-874E-1E362E64F5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dc1958-fdd6-444d-81b7-43eeafc2a4d8"/>
    <ds:schemaRef ds:uri="37eb9c1e-db74-4e45-962e-191207895e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339</TotalTime>
  <Words>1406</Words>
  <Application>Microsoft Office PowerPoint</Application>
  <PresentationFormat>Widescreen</PresentationFormat>
  <Paragraphs>107</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Georgia Pro Cond Light</vt:lpstr>
      <vt:lpstr>Speak Pro</vt:lpstr>
      <vt:lpstr>Times New Roman</vt:lpstr>
      <vt:lpstr>RetrospectVTI</vt:lpstr>
      <vt:lpstr>PowerPoint Presentation</vt:lpstr>
      <vt:lpstr>PowerPoint Presentation</vt:lpstr>
      <vt:lpstr>Introduction</vt:lpstr>
      <vt:lpstr>PowerPoint Presentation</vt:lpstr>
      <vt:lpstr>Algorithm</vt:lpstr>
      <vt:lpstr>PowerPoint Presentation</vt:lpstr>
      <vt:lpstr>PowerPoint Presentation</vt:lpstr>
      <vt:lpstr>Index </vt:lpstr>
      <vt:lpstr>Sign-In</vt:lpstr>
      <vt:lpstr>Sign-Up</vt:lpstr>
      <vt:lpstr>Profile Page</vt:lpstr>
      <vt:lpstr>Test Screen</vt:lpstr>
      <vt:lpstr>Test</vt:lpstr>
      <vt:lpstr>Test Result</vt:lpstr>
      <vt:lpstr>View Test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Rakshit  Gupta</dc:creator>
  <cp:lastModifiedBy>Rakshit  Gupta</cp:lastModifiedBy>
  <cp:revision>173</cp:revision>
  <dcterms:created xsi:type="dcterms:W3CDTF">2022-11-30T15:28:52Z</dcterms:created>
  <dcterms:modified xsi:type="dcterms:W3CDTF">2022-12-22T07:19:47Z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0x010100F3002E00F7ABB24F91EFB119717F5FC5</vt:lpwstr>
  </property>
</Properties>
</file>